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83939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f3378b7f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f3378b7f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1d22a15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1d22a15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41f4da19c9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41f4da19c9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f3378b7f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f3378b7f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f3378b7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f3378b7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f3378b7f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f3378b7f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f3378b7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f3378b7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Welcome to Year</a:t>
            </a:r>
            <a:r>
              <a:rPr lang="en-GB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>
                <a:solidFill>
                  <a:srgbClr val="000000"/>
                </a:solidFill>
              </a:rPr>
              <a:t>1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4179175"/>
            <a:ext cx="6400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92D050"/>
              </a:buClr>
              <a:buSzPts val="2960"/>
              <a:buFont typeface="Arial"/>
              <a:buNone/>
            </a:pPr>
            <a:r>
              <a:rPr lang="en-GB" sz="2960">
                <a:solidFill>
                  <a:srgbClr val="000000"/>
                </a:solidFill>
              </a:rPr>
              <a:t>In Year 1 we aim to develop friendships, independence, confidence and a love for learning.</a:t>
            </a:r>
            <a:endParaRPr sz="296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1639887"/>
            <a:ext cx="1905000" cy="2131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457200" y="216275"/>
            <a:ext cx="8229600" cy="2395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/>
              <a:t>Highlights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/>
              <a:t>We are above national figures in the following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457200" y="2228500"/>
            <a:ext cx="8229600" cy="38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KS2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Reading Expected                              85.2%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Reading Higher Standard                 34.4%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Maths Expected                                 86.9%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Combined R/W/M                             67.2%</a:t>
            </a:r>
            <a:endParaRPr/>
          </a:p>
        </p:txBody>
      </p:sp>
      <p:pic>
        <p:nvPicPr>
          <p:cNvPr id="150" name="Google Shape;15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School Improvement Priorities 2018-19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405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GB" sz="2700"/>
              <a:t>Developing our skill based curriculum and subject leaders in the foundation subjects.</a:t>
            </a:r>
            <a:endParaRPr sz="270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GB" sz="2700"/>
              <a:t>Teaching of Greater Depth Writers and Mathematicians.</a:t>
            </a:r>
            <a:endParaRPr sz="270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GB" sz="2700"/>
              <a:t>Create</a:t>
            </a:r>
            <a:r>
              <a:rPr lang="en-GB" sz="2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700"/>
              <a:t>a culture and love of reading.</a:t>
            </a:r>
            <a:endParaRPr sz="270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GB" sz="2700"/>
              <a:t>Develop the provision for our vulnerable groups, e.g. SEND/ vulnerable pupils/ persistent absentees/ disadvantaged pupils.</a:t>
            </a:r>
            <a:endParaRPr sz="2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pic>
        <p:nvPicPr>
          <p:cNvPr id="157" name="Google Shape;15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891" y="274641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1" i="0" u="none" strike="noStrike" cap="none">
                <a:solidFill>
                  <a:schemeClr val="dk1"/>
                </a:solidFill>
              </a:rPr>
              <a:t>Attendance and punctuality</a:t>
            </a:r>
            <a:br>
              <a:rPr lang="en-GB" sz="3959" b="1" i="0" u="none" strike="noStrike" cap="none">
                <a:solidFill>
                  <a:schemeClr val="dk1"/>
                </a:solidFill>
              </a:rPr>
            </a:br>
            <a:endParaRPr sz="3959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63" name="Google Shape;163;p24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McCann – Attendance officer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</a:t>
            </a:r>
            <a:r>
              <a:rPr lang="en-GB" sz="2960"/>
              <a:t>has an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Education Welfare Officer who works with families </a:t>
            </a:r>
            <a:r>
              <a:rPr lang="en-GB" sz="2960"/>
              <a:t>below 90%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attendance last year </a:t>
            </a:r>
            <a:r>
              <a:rPr lang="en-GB" sz="296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93.9%</a:t>
            </a:r>
            <a:endParaRPr sz="296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school aim is to raise attendance to meet  National expectations which is around 96%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1" i="0" u="none" strike="noStrike" cap="none">
                <a:solidFill>
                  <a:schemeClr val="dk1"/>
                </a:solidFill>
              </a:rPr>
              <a:t>School incentives:</a:t>
            </a:r>
            <a:endParaRPr sz="2960" b="1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 termly certificates for 96%+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/>
              <a:t>Attendance Lottery 96%+ every half term</a:t>
            </a:r>
            <a:endParaRPr sz="296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5991" y="382116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NHS Guidance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temperature/ coughs and colds/  Sore throat/ Tonsillitis and glandular fever – Paracetamol and fluids and if they feel better then send them in.</a:t>
            </a:r>
            <a:endParaRPr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lice/ scabies/ threadworm – Once treated then must be in school.</a:t>
            </a:r>
            <a:endParaRPr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Diarrhoea and vomiting – 24/48hrs after the last episode and if the child feels well enough.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Conjunctivitis – Can go to school – encouraged to wash hands regularly.</a:t>
            </a:r>
            <a:endParaRPr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Impetigo – Once lesions are crusted they can return to school OR 2 days after starting antibiotics.</a:t>
            </a:r>
            <a:endParaRPr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Medication – please bring to school office to sign a disclaimer – only administer antibiotics if it</a:t>
            </a:r>
            <a:r>
              <a:rPr lang="en-GB" sz="2000"/>
              <a:t>’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4 times a day</a:t>
            </a:r>
            <a:b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5991" y="382116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Expectations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Year </a:t>
            </a:r>
            <a:r>
              <a:rPr lang="en-GB" sz="2800">
                <a:solidFill>
                  <a:srgbClr val="000000"/>
                </a:solidFill>
              </a:rPr>
              <a:t>1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assess children using the Symphony and Abacus assessments, which are based on the National Curriculum. 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for the children to achieve the expected standard they need to meet the majority of the objectives</a:t>
            </a:r>
            <a:r>
              <a:rPr lang="en-GB" sz="2800"/>
              <a:t>. </a:t>
            </a:r>
            <a:endParaRPr sz="280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/>
              <a:t>Towards the end of Year 1 (June) all children take part in the Phonics Screening Check which assesses the phonics skills of all children nationally. </a:t>
            </a:r>
            <a:endParaRPr sz="2800"/>
          </a:p>
        </p:txBody>
      </p:sp>
      <p:pic>
        <p:nvPicPr>
          <p:cNvPr id="178" name="Google Shape;17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5991" y="382116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Behaviour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whole school has a set of rules to follow: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1. We listen to and follow instructions.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We keep our hands, feet and objects to ourselves.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We speak politely and with respect.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We take care of our own, the school’s and other people’s property.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We always try our best at everything we do.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891" y="274641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 for Gold</a:t>
            </a:r>
            <a:endParaRPr/>
          </a:p>
        </p:txBody>
      </p:sp>
      <p:sp>
        <p:nvSpPr>
          <p:cNvPr id="191" name="Google Shape;191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colour coded system tracks behaviour.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/>
              <a:t>Consequences - 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Responsibility Room, parents are informed and behaviour is logged.</a:t>
            </a:r>
            <a:endParaRPr/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 and silver awards</a:t>
            </a:r>
            <a:r>
              <a:rPr lang="en-GB" sz="2960"/>
              <a:t> to reward positive behaviour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Golden ticket lottery every week. 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spcBef>
                <a:spcPts val="592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Google Shape;19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891" y="274641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Lunchtimes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may go to the responsibility room if they have broken a rule at lunchtime.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children </a:t>
            </a:r>
            <a:r>
              <a:rPr lang="en-GB" sz="2960"/>
              <a:t>talk to the member of staff in the responsibility room about which rule they broke 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information is logged in a book.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/>
              <a:t>Some pupils have alternative lunchtime provision </a:t>
            </a:r>
            <a:endParaRPr sz="2960"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lunchtime behaviour is rewarded by ‘stars’ and the children are put into a prize draw every hal</a:t>
            </a:r>
            <a:r>
              <a:rPr lang="en-GB" sz="2960"/>
              <a:t>f term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891" y="274641"/>
            <a:ext cx="780800" cy="5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1" i="0" u="none" strike="noStrike" cap="none">
                <a:solidFill>
                  <a:schemeClr val="dk1"/>
                </a:solidFill>
              </a:rPr>
              <a:t>Homework</a:t>
            </a:r>
            <a:endParaRPr sz="3959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issued every week on a Friday and this is due in on a Wednesday. It will be a mix of paper and online activities. Children will </a:t>
            </a:r>
            <a:r>
              <a:rPr lang="en-GB"/>
              <a:t>complete their homework in a homework book which will be checked off weekly.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Both Year </a:t>
            </a:r>
            <a:r>
              <a:rPr lang="en-GB">
                <a:solidFill>
                  <a:srgbClr val="000000"/>
                </a:solidFill>
              </a:rPr>
              <a:t>1</a:t>
            </a: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classes will be doing their spelling test on </a:t>
            </a:r>
            <a:r>
              <a:rPr lang="en-GB">
                <a:solidFill>
                  <a:srgbClr val="000000"/>
                </a:solidFill>
              </a:rPr>
              <a:t>Friday. This will begin at the start of the Spring Term. This term children will instead bring home short lists of words to learn to read.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at home</a:t>
            </a:r>
            <a:endParaRPr/>
          </a:p>
        </p:txBody>
      </p:sp>
      <p:sp>
        <p:nvSpPr>
          <p:cNvPr id="212" name="Google Shape;212;p31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the school expectation that children read at home at least 3 times a week. The same book should be read </a:t>
            </a:r>
            <a:r>
              <a:rPr lang="en-GB" sz="1800"/>
              <a:t>several times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help bu</a:t>
            </a:r>
            <a:r>
              <a:rPr lang="en-GB" sz="1800"/>
              <a:t>ild fluency and confidence. Children will also bring home a school library book to share with an adult at home. These will be sent home every Friday.</a:t>
            </a:r>
            <a:endParaRPr sz="1800"/>
          </a:p>
          <a:p>
            <a:pPr marL="342900" marR="0" lvl="0" indent="-3048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records should be brought in every day and will be checked for a parental signature. </a:t>
            </a:r>
            <a:r>
              <a:rPr lang="en-GB" sz="1800"/>
              <a:t>The teacher or TA will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on a chart in class when they have ‘read at home’.</a:t>
            </a:r>
            <a:endParaRPr sz="1800"/>
          </a:p>
          <a:p>
            <a:pPr marL="342900" marR="0" lvl="0" indent="-3048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table of the percentage of children reading at home will be published in the newsletter on a Friday.</a:t>
            </a:r>
            <a:endParaRPr sz="1800"/>
          </a:p>
        </p:txBody>
      </p:sp>
      <p:pic>
        <p:nvPicPr>
          <p:cNvPr id="213" name="Google Shape;213;p31" descr="youth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52400"/>
            <a:ext cx="144780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1" descr="il_fullxfu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2600" y="1600200"/>
            <a:ext cx="3382963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1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staff in phase and school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342900" marR="0" lvl="0" indent="-292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 teachers – M</a:t>
            </a:r>
            <a:r>
              <a:rPr lang="en-GB" sz="2400">
                <a:solidFill>
                  <a:srgbClr val="000000"/>
                </a:solidFill>
              </a:rPr>
              <a:t>rs Maker, Miss Kelner and Mrs Elsom.</a:t>
            </a:r>
            <a:endParaRPr sz="2400">
              <a:solidFill>
                <a:srgbClr val="000000"/>
              </a:solidFill>
            </a:endParaRP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 staff – Mrs Payne, Mrs Greenhalgh and Mrs </a:t>
            </a:r>
            <a:r>
              <a:rPr lang="en-GB" sz="2400">
                <a:solidFill>
                  <a:srgbClr val="000000"/>
                </a:solidFill>
              </a:rPr>
              <a:t>B</a:t>
            </a:r>
            <a:r>
              <a:rPr lang="en-GB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lows.</a:t>
            </a:r>
            <a:endParaRPr sz="2400">
              <a:solidFill>
                <a:srgbClr val="000000"/>
              </a:solidFill>
            </a:endParaRP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Phase Leader – Mrs Elsom.</a:t>
            </a:r>
            <a:endParaRPr sz="2400">
              <a:solidFill>
                <a:srgbClr val="000000"/>
              </a:solidFill>
            </a:endParaRP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Head Teacher- Miss Northwood 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Deputy Head Teacher - Mrs Wagstaff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Teacher - Mrs Durrant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    New role - Learning Mentor - Mrs Dyson</a:t>
            </a:r>
            <a:endParaRPr sz="24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E-learning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Purple Mash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be launched again this half term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2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>
            <a:spLocks noGrp="1"/>
          </p:cNvSpPr>
          <p:nvPr>
            <p:ph type="title"/>
          </p:nvPr>
        </p:nvSpPr>
        <p:spPr>
          <a:xfrm>
            <a:off x="539325" y="3156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Parent Engagement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28" name="Google Shape;22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Creative Workshops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/>
              <a:t>Need to give m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 opportunities for you to see how and what we teach your children in school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evenings and reports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 to speak in person after school or on the phone rather than email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 to class teacher about initial concerns, then the phase leader, senior leadership team.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Emails to go through the office email address 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3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Y1 – 6 Girl’s Uniform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endParaRPr sz="224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GB" sz="2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Girls Winter Uniform Year 1-6</a:t>
            </a: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V-neck sweatshirt or cardigan with school logo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FF0000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White shirt with a school tie</a:t>
            </a:r>
            <a:endParaRPr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Grey skirt, culottes, tailored trousers or pinafore dress (Skirts should be of a reasonable length with no side splits)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FF0000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Plain socks or tights (white or grey no trainer socks)</a:t>
            </a:r>
            <a:endParaRPr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Black shoes </a:t>
            </a: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(Non-slip and flat. No trainers or boots which are higher than the ankle)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GB" sz="2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Girl's Summer Uniform Year 1-6</a:t>
            </a: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checked gingham dress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sweatshirt or cardigan with school logo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Plain socks (white no trainer socks)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GB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shoes (As specified in the winter uniform list and no strappy sandals, ankle straps or open toes in the summer)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Boy’s Uniform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Boys Winter Uniform Years 1-6</a:t>
            </a: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V-neck sweatshirt or cardigan with school logo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White shirt with a school tie </a:t>
            </a:r>
            <a:endParaRPr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Grey, tailored trousers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Plain socks (black or grey -No trainer socks)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shoes (non-slip, no trainers or boots which are higher than the ankle)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Boys Summer Uniform Years 1-6</a:t>
            </a: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winter uniform however short grey trousers maybe worn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43" name="Google Shape;243;p35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items of uniform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r>
              <a:rPr lang="en-GB" sz="1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 kit</a:t>
            </a: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plain T-shirt or T-shirt with the school logo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shorts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Trainers or black plimsolls (outdoor P.E. – pupils will be barefoot for indoor P.E.)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Plain black or grey tracksuit (can be worn for outdoor P.E. in the winter months)</a:t>
            </a: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/>
              <a:t>Spare pair of socks (for girls wearing tights).</a:t>
            </a: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r>
              <a:rPr lang="en-GB" sz="1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Hair</a:t>
            </a: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Functional and simple hair clips or bands are acceptable. They should be plain in design and either red, white or black.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r>
              <a:rPr lang="en-GB" sz="1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Jewellery</a:t>
            </a: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stud earrings (t</a:t>
            </a:r>
            <a:r>
              <a:rPr lang="en-GB" sz="1760"/>
              <a:t>o be removed for PE)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lang="en-GB" sz="1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endParaRPr/>
          </a:p>
          <a:p>
            <a:pPr marL="342900" marR="0" lvl="0" indent="-23114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endParaRPr sz="17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6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b="1"/>
              <a:t>PE lessons</a:t>
            </a:r>
            <a:endParaRPr b="1"/>
          </a:p>
        </p:txBody>
      </p:sp>
      <p:sp>
        <p:nvSpPr>
          <p:cNvPr id="256" name="Google Shape;256;p37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24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All jewellery has to be taken off for P.E.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We will allow 3 weeks grace for pierced earrings. Tape on ears is not allowed.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If child is a little off colour they will still take part in PE lessons but we appreciate they won’t be full fitness.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If child forgets their kit then we will try to find a spare one otherwise they will do it in their uniform.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Kits should not be shared amongst children unless they are siblings.</a:t>
            </a:r>
            <a:endParaRPr sz="24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PE days: </a:t>
            </a:r>
            <a:r>
              <a:rPr lang="en-GB" sz="2400">
                <a:solidFill>
                  <a:srgbClr val="0000FF"/>
                </a:solidFill>
              </a:rPr>
              <a:t>1E: Monday and Wednesday</a:t>
            </a:r>
            <a:endParaRPr sz="2400">
              <a:solidFill>
                <a:srgbClr val="0000FF"/>
              </a:solidFill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FF"/>
                </a:solidFill>
              </a:rPr>
              <a:t>              : 1KM: Wednesday and Friday.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257" name="Google Shape;257;p37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rgbClr val="000000"/>
                </a:solidFill>
              </a:rPr>
              <a:t>Typical Day </a:t>
            </a:r>
            <a:endParaRPr sz="4400" b="1" i="0" u="none" strike="noStrike" cap="none">
              <a:solidFill>
                <a:srgbClr val="000000"/>
              </a:solidFill>
            </a:endParaRPr>
          </a:p>
        </p:txBody>
      </p:sp>
      <p:pic>
        <p:nvPicPr>
          <p:cNvPr id="263" name="Google Shape;26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925" y="1009813"/>
            <a:ext cx="7326723" cy="5486261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8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Trips/ WOW moments</a:t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>
                <a:solidFill>
                  <a:srgbClr val="000000"/>
                </a:solidFill>
              </a:rPr>
              <a:t>Toys Workshop</a:t>
            </a: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4</a:t>
            </a:r>
            <a:r>
              <a:rPr lang="en-GB" sz="32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October</a:t>
            </a:r>
            <a:endParaRPr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>
                <a:solidFill>
                  <a:srgbClr val="000000"/>
                </a:solidFill>
              </a:rPr>
              <a:t>Toy story dress-up day.</a:t>
            </a:r>
            <a:endParaRPr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trips TBC- based around children’s learning and topics </a:t>
            </a:r>
            <a:endParaRPr>
              <a:solidFill>
                <a:srgbClr val="000000"/>
              </a:solidFill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9"/>
          <p:cNvSpPr txBox="1"/>
          <p:nvPr/>
        </p:nvSpPr>
        <p:spPr>
          <a:xfrm>
            <a:off x="8438650" y="267700"/>
            <a:ext cx="3825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dates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/>
              <a:t>All d</a:t>
            </a: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ates for the year will be pu</a:t>
            </a:r>
            <a:r>
              <a:rPr lang="en-GB"/>
              <a:t>t </a:t>
            </a: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onto the </a:t>
            </a:r>
            <a:r>
              <a:rPr lang="en-GB"/>
              <a:t>c</a:t>
            </a: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alendar on the newlook website in the next few days.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/>
              <a:t>Phonics Screening will be week commencing Monday 10th June 2018</a:t>
            </a:r>
            <a:endParaRPr/>
          </a:p>
        </p:txBody>
      </p:sp>
      <p:pic>
        <p:nvPicPr>
          <p:cNvPr id="278" name="Google Shape;27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 and Social Media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Fortnightly newsletter 2 sides max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Photographs will be put onto website and social media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/>
              <a:t>We will respect your wishes if you have signed against this on your GDPR form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/>
              <a:t>Please s</a:t>
            </a: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hare our Facebook posts and retweet to get more people to see what we do here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Reviews and positive comments on social media help to spread the work that we do</a:t>
            </a:r>
            <a:endParaRPr/>
          </a:p>
        </p:txBody>
      </p:sp>
      <p:pic>
        <p:nvPicPr>
          <p:cNvPr id="285" name="Google Shape;28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 and values of the school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school is led and run around our children – their needs are paramount. 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our responsibility to strive towards giving our children a world class education which they so rightly deserve.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8190189" y="274650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2"/>
          <p:cNvSpPr txBox="1">
            <a:spLocks noGrp="1"/>
          </p:cNvSpPr>
          <p:nvPr>
            <p:ph type="title"/>
          </p:nvPr>
        </p:nvSpPr>
        <p:spPr>
          <a:xfrm>
            <a:off x="457200" y="343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Advertising the school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91" name="Google Shape;291;p42"/>
          <p:cNvSpPr txBox="1">
            <a:spLocks noGrp="1"/>
          </p:cNvSpPr>
          <p:nvPr>
            <p:ph type="body" idx="1"/>
          </p:nvPr>
        </p:nvSpPr>
        <p:spPr>
          <a:xfrm>
            <a:off x="457200" y="1311376"/>
            <a:ext cx="8229600" cy="48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Showcase Evening - 11th October 2018 5-7pm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Tours of the school - 6 </a:t>
            </a:r>
            <a:r>
              <a:rPr lang="en-GB" sz="2960"/>
              <a:t>during the Autumn term for new reception 2019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term is vitally important to publicise our school for the new Reception 2019 cohort. Every child enrolled into the school brings in just under £3,000. </a:t>
            </a:r>
            <a:endParaRPr sz="296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rgbClr val="000000"/>
                </a:solidFill>
              </a:rPr>
              <a:t>Cu</a:t>
            </a:r>
            <a:r>
              <a:rPr lang="en-GB" sz="296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rrently we are j</a:t>
            </a:r>
            <a:r>
              <a:rPr lang="en-GB" sz="2960">
                <a:solidFill>
                  <a:srgbClr val="000000"/>
                </a:solidFill>
              </a:rPr>
              <a:t>ust under 80 </a:t>
            </a:r>
            <a:r>
              <a:rPr lang="en-GB" sz="296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pupils short. If we were full to capacity we would have an additional £</a:t>
            </a:r>
            <a:r>
              <a:rPr lang="en-GB" sz="2960">
                <a:solidFill>
                  <a:srgbClr val="000000"/>
                </a:solidFill>
              </a:rPr>
              <a:t>24</a:t>
            </a:r>
            <a:r>
              <a:rPr lang="en-GB" sz="296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0,000 to spend on our children. </a:t>
            </a:r>
            <a:endParaRPr sz="296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GB" sz="2960" b="1">
                <a:solidFill>
                  <a:srgbClr val="000000"/>
                </a:solidFill>
              </a:rPr>
              <a:t>What could we do with that amount of money?</a:t>
            </a:r>
            <a:endParaRPr sz="2960" b="1">
              <a:solidFill>
                <a:srgbClr val="000000"/>
              </a:solidFill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2" name="Google Shape;29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3"/>
          <p:cNvSpPr txBox="1">
            <a:spLocks noGrp="1"/>
          </p:cNvSpPr>
          <p:nvPr>
            <p:ph type="title"/>
          </p:nvPr>
        </p:nvSpPr>
        <p:spPr>
          <a:xfrm>
            <a:off x="457200" y="873340"/>
            <a:ext cx="8229600" cy="1875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6000"/>
              <a:t>You can help to spread the word</a:t>
            </a:r>
            <a:endParaRPr sz="6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9" name="Google Shape;29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7835" y="2483172"/>
            <a:ext cx="4548325" cy="31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77839" y="201150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GB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future is bright!</a:t>
            </a:r>
            <a:endParaRPr sz="7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Google Shape;30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Last moan - Parking</a:t>
            </a:r>
            <a:endParaRPr/>
          </a:p>
        </p:txBody>
      </p:sp>
      <p:sp>
        <p:nvSpPr>
          <p:cNvPr id="313" name="Google Shape;313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Please be considerate when parking in the nearby streets.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Try not to block drives as any altercation unfortunately comes back on our school.</a:t>
            </a:r>
            <a:endParaRPr/>
          </a:p>
        </p:txBody>
      </p:sp>
      <p:pic>
        <p:nvPicPr>
          <p:cNvPr id="314" name="Google Shape;314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46"/>
          <p:cNvSpPr txBox="1">
            <a:spLocks noGrp="1"/>
          </p:cNvSpPr>
          <p:nvPr>
            <p:ph type="body" idx="1"/>
          </p:nvPr>
        </p:nvSpPr>
        <p:spPr>
          <a:xfrm>
            <a:off x="457200" y="681702"/>
            <a:ext cx="8229600" cy="54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GB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for your continuing support and we </a:t>
            </a:r>
            <a:r>
              <a:rPr lang="en-GB" sz="6000"/>
              <a:t>look forward to the year ahead</a:t>
            </a:r>
            <a:r>
              <a:rPr lang="en-GB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GB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questions?</a:t>
            </a:r>
            <a:endParaRPr/>
          </a:p>
          <a:p>
            <a:pPr marL="34290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1" name="Google Shape;321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457200" y="8382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1" i="0" u="none" strike="noStrike" cap="none">
                <a:solidFill>
                  <a:schemeClr val="dk1"/>
                </a:solidFill>
              </a:rPr>
              <a:t>Can you remember what our 3 values are?</a:t>
            </a:r>
            <a:br>
              <a:rPr lang="en-GB" sz="3959" b="1" i="0" u="none" strike="noStrike" cap="none">
                <a:solidFill>
                  <a:schemeClr val="dk1"/>
                </a:solidFill>
              </a:rPr>
            </a:br>
            <a:endParaRPr sz="3959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300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A………..</a:t>
            </a: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I……….</a:t>
            </a: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I………..</a:t>
            </a: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8338200" y="140800"/>
            <a:ext cx="496600" cy="58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#aspirationinaction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expectations of ourselves and each other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long learning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ever reach your full potential?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Striving to get better every day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from mistakes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Determination and resilience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mindset - I can’t do it… yet!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198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#integrityinaction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Moral purpose – to know right from wrong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Honesty and fairness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good decisions in life because it’s the right thing to do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responsibility for your actions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</a:rPr>
              <a:t>#identityinaction</a:t>
            </a:r>
            <a:endParaRPr sz="44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are you?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special about you?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Respect differences in others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Happy and confident with a high self esteem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sense of community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together towards a common goal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our school and we wear the badge with pride! </a:t>
            </a:r>
            <a:endParaRPr/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Highlights from 2017-18</a:t>
            </a:r>
            <a:endParaRPr b="1"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Positive teaching Learning Audit from borough in October 2017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‘Good’ Grading from Ofsted in Jan 2018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Positive comments on social media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Reputation is ‘on the up’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Numbers are increasing 343 pupils currently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/>
              <a:t>‘Buzz’ about our school!</a:t>
            </a:r>
            <a:endParaRPr/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457200" y="536601"/>
            <a:ext cx="8229600" cy="1063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Highlights from 2017-18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We are above national figures in the following areas</a:t>
            </a:r>
            <a:endParaRPr sz="3600"/>
          </a:p>
        </p:txBody>
      </p:sp>
      <p:sp>
        <p:nvSpPr>
          <p:cNvPr id="142" name="Google Shape;142;p21"/>
          <p:cNvSpPr txBox="1">
            <a:spLocks noGrp="1"/>
          </p:cNvSpPr>
          <p:nvPr>
            <p:ph type="body" idx="1"/>
          </p:nvPr>
        </p:nvSpPr>
        <p:spPr>
          <a:xfrm>
            <a:off x="457200" y="2119000"/>
            <a:ext cx="8229600" cy="400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Good Level Development                      73.5%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Y1 Phonics Screening                             86.7%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KS1 Reading Greater Depth                  27.3%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        Maths Expected                              78.2%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        Maths Greater Depth                     23.6%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        Writing Greater Depth                   20%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35964" y="462575"/>
            <a:ext cx="496600" cy="4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1714</Words>
  <Application>Microsoft Office PowerPoint</Application>
  <PresentationFormat>On-screen Show (4:3)</PresentationFormat>
  <Paragraphs>215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Welcome to Year 1 </vt:lpstr>
      <vt:lpstr>Key staff in phase and school</vt:lpstr>
      <vt:lpstr>Vision and values of the school</vt:lpstr>
      <vt:lpstr>Can you remember what our 3 values are? </vt:lpstr>
      <vt:lpstr>#aspirationinaction</vt:lpstr>
      <vt:lpstr>#integrityinaction</vt:lpstr>
      <vt:lpstr>#identityinaction</vt:lpstr>
      <vt:lpstr>Highlights from 2017-18</vt:lpstr>
      <vt:lpstr>Highlights from 2017-18 We are above national figures in the following areas</vt:lpstr>
      <vt:lpstr>Highlights We are above national figures in the following </vt:lpstr>
      <vt:lpstr>School Improvement Priorities 2018-19</vt:lpstr>
      <vt:lpstr>Attendance and punctuality </vt:lpstr>
      <vt:lpstr>NHS Guidance</vt:lpstr>
      <vt:lpstr>End of Year Expectations</vt:lpstr>
      <vt:lpstr>Behaviour</vt:lpstr>
      <vt:lpstr>Going for Gold</vt:lpstr>
      <vt:lpstr>Lunchtimes</vt:lpstr>
      <vt:lpstr>Homework</vt:lpstr>
      <vt:lpstr>Reading at home</vt:lpstr>
      <vt:lpstr>E-learning </vt:lpstr>
      <vt:lpstr>Parent Engagement</vt:lpstr>
      <vt:lpstr>Y1 – 6 Girl’s Uniform</vt:lpstr>
      <vt:lpstr>Boy’s Uniform</vt:lpstr>
      <vt:lpstr>Other items of uniform</vt:lpstr>
      <vt:lpstr>PE lessons</vt:lpstr>
      <vt:lpstr>Typical Day </vt:lpstr>
      <vt:lpstr> Trips/ WOW moments </vt:lpstr>
      <vt:lpstr>Important dates</vt:lpstr>
      <vt:lpstr>Website and Social Media</vt:lpstr>
      <vt:lpstr>Advertising the school</vt:lpstr>
      <vt:lpstr>You can help to spread the word  </vt:lpstr>
      <vt:lpstr>PowerPoint Presentation</vt:lpstr>
      <vt:lpstr>Last moan - Parking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 </dc:title>
  <dc:creator>User6</dc:creator>
  <cp:lastModifiedBy>user6</cp:lastModifiedBy>
  <cp:revision>1</cp:revision>
  <dcterms:modified xsi:type="dcterms:W3CDTF">2018-09-20T14:39:16Z</dcterms:modified>
</cp:coreProperties>
</file>