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728731-2DF6-4FC2-9F70-13A9926BA412}">
  <a:tblStyle styleId="{11728731-2DF6-4FC2-9F70-13A9926BA412}" styleName="Table_0">
    <a:wholeTbl>
      <a:tcTxStyle>
        <a:font>
          <a:latin typeface="Arial"/>
          <a:ea typeface="Arial"/>
          <a:cs typeface="Arial"/>
        </a:font>
        <a:srgbClr val="000000"/>
      </a:tcTxStyle>
      <a:tcStyle>
        <a:tcBdr>
          <a:left>
            <a:ln w="6350" cap="flat" cmpd="sng">
              <a:solidFill>
                <a:srgbClr val="000000"/>
              </a:solidFill>
              <a:prstDash val="solid"/>
              <a:round/>
              <a:headEnd type="none" w="sm" len="sm"/>
              <a:tailEnd type="none" w="sm" len="sm"/>
            </a:ln>
          </a:left>
          <a:right>
            <a:ln w="6350" cap="flat" cmpd="sng">
              <a:solidFill>
                <a:srgbClr val="000000"/>
              </a:solidFill>
              <a:prstDash val="solid"/>
              <a:round/>
              <a:headEnd type="none" w="sm" len="sm"/>
              <a:tailEnd type="none" w="sm" len="sm"/>
            </a:ln>
          </a:right>
          <a:top>
            <a:ln w="6350" cap="flat" cmpd="sng">
              <a:solidFill>
                <a:srgbClr val="000000"/>
              </a:solidFill>
              <a:prstDash val="solid"/>
              <a:round/>
              <a:headEnd type="none" w="sm" len="sm"/>
              <a:tailEnd type="none" w="sm" len="sm"/>
            </a:ln>
          </a:top>
          <a:bottom>
            <a:ln w="6350" cap="flat" cmpd="sng">
              <a:solidFill>
                <a:srgbClr val="000000"/>
              </a:solidFill>
              <a:prstDash val="solid"/>
              <a:round/>
              <a:headEnd type="none" w="sm" len="sm"/>
              <a:tailEnd type="none" w="sm" len="sm"/>
            </a:ln>
          </a:bottom>
          <a:insideH>
            <a:ln w="6350" cap="flat" cmpd="sng">
              <a:solidFill>
                <a:srgbClr val="000000"/>
              </a:solidFill>
              <a:prstDash val="solid"/>
              <a:round/>
              <a:headEnd type="none" w="sm" len="sm"/>
              <a:tailEnd type="none" w="sm" len="sm"/>
            </a:ln>
          </a:insideH>
          <a:insideV>
            <a:ln w="635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6284bcc442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6284bcc44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41d22a1509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41d22a15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98f93b3cdb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98f93b3cd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3f3378b7f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3f3378b7f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603d8a707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603d8a70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348151edf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348151ed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6284bcc44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6284bcc44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ocs.google.com/document/d/1qSRXgX0GxpdkoxO6V4fwpTaTvmOyuti9OFvXjig6y7U/edi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attendance@jamesogelthorpe.havering.sch.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covid-19-stay-at-home-guidanc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026025" y="744100"/>
            <a:ext cx="7772400" cy="1470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Welcome to Year </a:t>
            </a:r>
            <a:r>
              <a:rPr lang="en-GB"/>
              <a:t>4</a:t>
            </a:r>
            <a:r>
              <a:rPr lang="en-GB" sz="4400" b="0" i="0" u="none" strike="noStrike" cap="none">
                <a:solidFill>
                  <a:schemeClr val="dk1"/>
                </a:solidFill>
                <a:latin typeface="Calibri"/>
                <a:ea typeface="Calibri"/>
                <a:cs typeface="Calibri"/>
                <a:sym typeface="Calibri"/>
              </a:rPr>
              <a:t/>
            </a:r>
            <a:br>
              <a:rPr lang="en-GB" sz="4400" b="0" i="0" u="none" strike="noStrike" cap="none">
                <a:solidFill>
                  <a:schemeClr val="dk1"/>
                </a:solidFill>
                <a:latin typeface="Calibri"/>
                <a:ea typeface="Calibri"/>
                <a:cs typeface="Calibri"/>
                <a:sym typeface="Calibri"/>
              </a:rPr>
            </a:br>
            <a:endParaRPr sz="4400" b="0" i="0" u="none" strike="noStrike" cap="none">
              <a:solidFill>
                <a:schemeClr val="dk1"/>
              </a:solidFill>
              <a:latin typeface="Calibri"/>
              <a:ea typeface="Calibri"/>
              <a:cs typeface="Calibri"/>
              <a:sym typeface="Calibri"/>
            </a:endParaRPr>
          </a:p>
        </p:txBody>
      </p:sp>
      <p:sp>
        <p:nvSpPr>
          <p:cNvPr id="85" name="Google Shape;85;p13"/>
          <p:cNvSpPr txBox="1">
            <a:spLocks noGrp="1"/>
          </p:cNvSpPr>
          <p:nvPr>
            <p:ph type="subTitle" idx="1"/>
          </p:nvPr>
        </p:nvSpPr>
        <p:spPr>
          <a:xfrm>
            <a:off x="1447800" y="3276600"/>
            <a:ext cx="6400800" cy="31572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888888"/>
              </a:buClr>
              <a:buSzPts val="2960"/>
              <a:buFont typeface="Arial"/>
              <a:buNone/>
            </a:pPr>
            <a:endParaRPr sz="2960" b="0" i="0" u="none" strike="noStrike" cap="none">
              <a:solidFill>
                <a:srgbClr val="92D050"/>
              </a:solidFill>
              <a:latin typeface="Calibri"/>
              <a:ea typeface="Calibri"/>
              <a:cs typeface="Calibri"/>
              <a:sym typeface="Calibri"/>
            </a:endParaRPr>
          </a:p>
          <a:p>
            <a:pPr marL="0" lvl="0" indent="0" algn="ctr" rtl="0">
              <a:lnSpc>
                <a:spcPct val="90000"/>
              </a:lnSpc>
              <a:spcBef>
                <a:spcPts val="0"/>
              </a:spcBef>
              <a:spcAft>
                <a:spcPts val="0"/>
              </a:spcAft>
              <a:buClr>
                <a:srgbClr val="888888"/>
              </a:buClr>
              <a:buSzPts val="2960"/>
              <a:buFont typeface="Arial"/>
              <a:buNone/>
            </a:pPr>
            <a:endParaRPr sz="2960">
              <a:solidFill>
                <a:srgbClr val="92D050"/>
              </a:solidFill>
            </a:endParaRPr>
          </a:p>
          <a:p>
            <a:pPr marL="0" marR="0" lvl="0" indent="0" algn="ctr" rtl="0">
              <a:lnSpc>
                <a:spcPct val="90000"/>
              </a:lnSpc>
              <a:spcBef>
                <a:spcPts val="592"/>
              </a:spcBef>
              <a:spcAft>
                <a:spcPts val="0"/>
              </a:spcAft>
              <a:buClr>
                <a:srgbClr val="92D050"/>
              </a:buClr>
              <a:buSzPts val="2960"/>
              <a:buFont typeface="Arial"/>
              <a:buNone/>
            </a:pPr>
            <a:r>
              <a:rPr lang="en-GB" sz="2960">
                <a:solidFill>
                  <a:schemeClr val="dk1"/>
                </a:solidFill>
              </a:rPr>
              <a:t> In Year 4, we aim to encourage, excite and engage our pupils in all areas of the curriculum and help them to be the best that they can be </a:t>
            </a:r>
            <a:endParaRPr sz="2960">
              <a:solidFill>
                <a:srgbClr val="92D050"/>
              </a:solidFill>
            </a:endParaRPr>
          </a:p>
          <a:p>
            <a:pPr marL="0" marR="0" lvl="0" indent="0" algn="ctr" rtl="0">
              <a:lnSpc>
                <a:spcPct val="90000"/>
              </a:lnSpc>
              <a:spcBef>
                <a:spcPts val="592"/>
              </a:spcBef>
              <a:spcAft>
                <a:spcPts val="0"/>
              </a:spcAft>
              <a:buClr>
                <a:srgbClr val="92D050"/>
              </a:buClr>
              <a:buSzPts val="2960"/>
              <a:buFont typeface="Arial"/>
              <a:buNone/>
            </a:pPr>
            <a:endParaRPr sz="2960" b="0" i="0" u="none" strike="noStrike" cap="none">
              <a:solidFill>
                <a:srgbClr val="92D050"/>
              </a:solidFill>
              <a:latin typeface="Calibri"/>
              <a:ea typeface="Calibri"/>
              <a:cs typeface="Calibri"/>
              <a:sym typeface="Calibri"/>
            </a:endParaRPr>
          </a:p>
        </p:txBody>
      </p:sp>
      <p:pic>
        <p:nvPicPr>
          <p:cNvPr id="86" name="Google Shape;86;p13"/>
          <p:cNvPicPr preferRelativeResize="0"/>
          <p:nvPr/>
        </p:nvPicPr>
        <p:blipFill rotWithShape="1">
          <a:blip r:embed="rId3">
            <a:alphaModFix/>
          </a:blip>
          <a:srcRect/>
          <a:stretch/>
        </p:blipFill>
        <p:spPr>
          <a:xfrm>
            <a:off x="3505200" y="1639887"/>
            <a:ext cx="1905000" cy="2131491"/>
          </a:xfrm>
          <a:prstGeom prst="rect">
            <a:avLst/>
          </a:prstGeom>
          <a:noFill/>
          <a:ln>
            <a:noFill/>
          </a:ln>
        </p:spPr>
      </p:pic>
      <p:pic>
        <p:nvPicPr>
          <p:cNvPr id="87" name="Google Shape;87;p13"/>
          <p:cNvPicPr preferRelativeResize="0"/>
          <p:nvPr/>
        </p:nvPicPr>
        <p:blipFill>
          <a:blip r:embed="rId4">
            <a:alphaModFix/>
          </a:blip>
          <a:stretch>
            <a:fillRect/>
          </a:stretch>
        </p:blipFill>
        <p:spPr>
          <a:xfrm>
            <a:off x="8095500" y="526624"/>
            <a:ext cx="438900" cy="5918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2"/>
          <p:cNvSpPr txBox="1">
            <a:spLocks noGrp="1"/>
          </p:cNvSpPr>
          <p:nvPr>
            <p:ph type="title"/>
          </p:nvPr>
        </p:nvSpPr>
        <p:spPr>
          <a:xfrm>
            <a:off x="457200" y="152400"/>
            <a:ext cx="8229600" cy="609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GB" sz="3959" b="1" i="0" u="none" strike="noStrike" cap="none">
                <a:solidFill>
                  <a:schemeClr val="dk1"/>
                </a:solidFill>
              </a:rPr>
              <a:t>Homework - </a:t>
            </a:r>
            <a:r>
              <a:rPr lang="en-GB" sz="3060" b="1" i="0" u="none" strike="noStrike" cap="none">
                <a:solidFill>
                  <a:schemeClr val="dk1"/>
                </a:solidFill>
              </a:rPr>
              <a:t>star</a:t>
            </a:r>
            <a:r>
              <a:rPr lang="en-GB" sz="3060" b="1"/>
              <a:t>ting wk beginning 21.9.2020</a:t>
            </a:r>
            <a:endParaRPr sz="3060" b="1" i="0" u="none" strike="noStrike" cap="none">
              <a:solidFill>
                <a:schemeClr val="dk1"/>
              </a:solidFill>
            </a:endParaRPr>
          </a:p>
        </p:txBody>
      </p:sp>
      <p:sp>
        <p:nvSpPr>
          <p:cNvPr id="148" name="Google Shape;148;p22"/>
          <p:cNvSpPr txBox="1">
            <a:spLocks noGrp="1"/>
          </p:cNvSpPr>
          <p:nvPr>
            <p:ph type="body" idx="1"/>
          </p:nvPr>
        </p:nvSpPr>
        <p:spPr>
          <a:xfrm>
            <a:off x="457200" y="990600"/>
            <a:ext cx="8229600" cy="5410200"/>
          </a:xfrm>
          <a:prstGeom prst="rect">
            <a:avLst/>
          </a:prstGeom>
          <a:noFill/>
          <a:ln>
            <a:noFill/>
          </a:ln>
        </p:spPr>
        <p:txBody>
          <a:bodyPr spcFirstLastPara="1" wrap="square" lIns="91425" tIns="45700" rIns="91425" bIns="45700" anchor="t" anchorCtr="0">
            <a:noAutofit/>
          </a:bodyPr>
          <a:lstStyle/>
          <a:p>
            <a:pPr marL="342900" marR="0" lvl="0" indent="-330200" algn="l" rtl="0">
              <a:spcBef>
                <a:spcPts val="0"/>
              </a:spcBef>
              <a:spcAft>
                <a:spcPts val="0"/>
              </a:spcAft>
              <a:buClr>
                <a:schemeClr val="dk1"/>
              </a:buClr>
              <a:buSzPts val="3000"/>
              <a:buFont typeface="Arial"/>
              <a:buChar char="•"/>
            </a:pPr>
            <a:r>
              <a:rPr lang="en-GB" sz="3000" b="0" i="0" u="none" strike="noStrike" cap="none">
                <a:solidFill>
                  <a:schemeClr val="dk1"/>
                </a:solidFill>
                <a:latin typeface="Calibri"/>
                <a:ea typeface="Calibri"/>
                <a:cs typeface="Calibri"/>
                <a:sym typeface="Calibri"/>
              </a:rPr>
              <a:t>There is a change to the way homework will be working due to COVID-19.</a:t>
            </a:r>
            <a:endParaRPr sz="3000" b="0" i="0" u="none" strike="noStrike" cap="none">
              <a:solidFill>
                <a:schemeClr val="dk1"/>
              </a:solidFill>
              <a:latin typeface="Calibri"/>
              <a:ea typeface="Calibri"/>
              <a:cs typeface="Calibri"/>
              <a:sym typeface="Calibri"/>
            </a:endParaRPr>
          </a:p>
          <a:p>
            <a:pPr marL="342900" marR="0" lvl="0" indent="-330200" algn="l" rtl="0">
              <a:spcBef>
                <a:spcPts val="0"/>
              </a:spcBef>
              <a:spcAft>
                <a:spcPts val="0"/>
              </a:spcAft>
              <a:buClr>
                <a:schemeClr val="dk1"/>
              </a:buClr>
              <a:buSzPts val="3000"/>
              <a:buFont typeface="Arial"/>
              <a:buChar char="•"/>
            </a:pPr>
            <a:r>
              <a:rPr lang="en-GB" sz="3000"/>
              <a:t>A 2 week set of homework will be posted on the Google Classroom. Children may complete this on line or just view the homework online but record their answers in their homework book.</a:t>
            </a:r>
            <a:endParaRPr sz="3000"/>
          </a:p>
          <a:p>
            <a:pPr marL="342900" marR="0" lvl="0" indent="-330200" algn="l" rtl="0">
              <a:spcBef>
                <a:spcPts val="0"/>
              </a:spcBef>
              <a:spcAft>
                <a:spcPts val="0"/>
              </a:spcAft>
              <a:buClr>
                <a:schemeClr val="dk1"/>
              </a:buClr>
              <a:buSzPts val="3000"/>
              <a:buFont typeface="Arial"/>
              <a:buChar char="•"/>
            </a:pPr>
            <a:r>
              <a:rPr lang="en-GB" sz="3000"/>
              <a:t>No printing out will be necessary. </a:t>
            </a:r>
            <a:endParaRPr sz="3000"/>
          </a:p>
          <a:p>
            <a:pPr marL="342900" marR="0" lvl="0" indent="-330200" algn="l" rtl="0">
              <a:spcBef>
                <a:spcPts val="0"/>
              </a:spcBef>
              <a:spcAft>
                <a:spcPts val="0"/>
              </a:spcAft>
              <a:buClr>
                <a:schemeClr val="dk1"/>
              </a:buClr>
              <a:buSzPts val="3000"/>
              <a:buFont typeface="Arial"/>
              <a:buChar char="•"/>
            </a:pPr>
            <a:r>
              <a:rPr lang="en-GB" sz="3000"/>
              <a:t>There will be no homework set in Week 3 which will give the teacher time to mark and quarantine the books for 72 hours.</a:t>
            </a:r>
            <a:endParaRPr sz="3000"/>
          </a:p>
          <a:p>
            <a:pPr marL="342900" lvl="0" indent="-330200" algn="l" rtl="0">
              <a:spcBef>
                <a:spcPts val="0"/>
              </a:spcBef>
              <a:spcAft>
                <a:spcPts val="0"/>
              </a:spcAft>
              <a:buClr>
                <a:schemeClr val="dk1"/>
              </a:buClr>
              <a:buSzPts val="3000"/>
              <a:buFont typeface="Arial"/>
              <a:buChar char="•"/>
            </a:pPr>
            <a:r>
              <a:rPr lang="en-GB" sz="3000"/>
              <a:t>There will be a letter with more details coming later this week.</a:t>
            </a:r>
            <a:endParaRPr sz="3000"/>
          </a:p>
          <a:p>
            <a:pPr marL="0" marR="0" lvl="0" indent="0" algn="l" rtl="0">
              <a:spcBef>
                <a:spcPts val="0"/>
              </a:spcBef>
              <a:spcAft>
                <a:spcPts val="0"/>
              </a:spcAft>
              <a:buNone/>
            </a:pPr>
            <a:endParaRPr sz="3000"/>
          </a:p>
        </p:txBody>
      </p:sp>
      <p:pic>
        <p:nvPicPr>
          <p:cNvPr id="149" name="Google Shape;149;p22"/>
          <p:cNvPicPr preferRelativeResize="0"/>
          <p:nvPr/>
        </p:nvPicPr>
        <p:blipFill>
          <a:blip r:embed="rId3">
            <a:alphaModFix/>
          </a:blip>
          <a:stretch>
            <a:fillRect/>
          </a:stretch>
        </p:blipFill>
        <p:spPr>
          <a:xfrm>
            <a:off x="8231431" y="412749"/>
            <a:ext cx="455375" cy="5893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a:solidFill>
                  <a:schemeClr val="dk1"/>
                </a:solidFill>
              </a:rPr>
              <a:t>Reading at home</a:t>
            </a:r>
            <a:endParaRPr b="1"/>
          </a:p>
        </p:txBody>
      </p:sp>
      <p:sp>
        <p:nvSpPr>
          <p:cNvPr id="155" name="Google Shape;155;p23"/>
          <p:cNvSpPr txBox="1">
            <a:spLocks noGrp="1"/>
          </p:cNvSpPr>
          <p:nvPr>
            <p:ph type="body" idx="1"/>
          </p:nvPr>
        </p:nvSpPr>
        <p:spPr>
          <a:xfrm>
            <a:off x="152400" y="1600200"/>
            <a:ext cx="54102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400"/>
              <a:buFont typeface="Arial"/>
              <a:buChar char="•"/>
            </a:pPr>
            <a:r>
              <a:rPr lang="en-GB" sz="2400" b="0" i="0" u="none" strike="noStrike" cap="none" dirty="0">
                <a:solidFill>
                  <a:schemeClr val="dk1"/>
                </a:solidFill>
                <a:latin typeface="Calibri"/>
                <a:ea typeface="Calibri"/>
                <a:cs typeface="Calibri"/>
                <a:sym typeface="Calibri"/>
              </a:rPr>
              <a:t>It is the school expectation that children read at home at least 3 times a week (ideally 5 to get onto the golden wheel).</a:t>
            </a:r>
            <a:endParaRPr dirty="0"/>
          </a:p>
          <a:p>
            <a:pPr marL="342900" marR="0" lvl="0" indent="-342900" algn="l" rtl="0">
              <a:lnSpc>
                <a:spcPct val="90000"/>
              </a:lnSpc>
              <a:spcBef>
                <a:spcPts val="480"/>
              </a:spcBef>
              <a:spcAft>
                <a:spcPts val="0"/>
              </a:spcAft>
              <a:buClr>
                <a:schemeClr val="dk1"/>
              </a:buClr>
              <a:buSzPts val="2400"/>
              <a:buFont typeface="Arial"/>
              <a:buChar char="•"/>
            </a:pPr>
            <a:r>
              <a:rPr lang="en-GB" sz="2400" dirty="0"/>
              <a:t>Parents can record and sign that their child has read in a table in their homework books. </a:t>
            </a:r>
            <a:endParaRPr sz="2400" dirty="0"/>
          </a:p>
          <a:p>
            <a:pPr marL="342900" marR="0" lvl="0" indent="-342900" algn="l" rtl="0">
              <a:lnSpc>
                <a:spcPct val="90000"/>
              </a:lnSpc>
              <a:spcBef>
                <a:spcPts val="480"/>
              </a:spcBef>
              <a:spcAft>
                <a:spcPts val="0"/>
              </a:spcAft>
              <a:buClr>
                <a:schemeClr val="dk1"/>
              </a:buClr>
              <a:buSzPts val="2400"/>
              <a:buFont typeface="Arial"/>
              <a:buChar char="•"/>
            </a:pPr>
            <a:r>
              <a:rPr lang="en-GB" sz="2400" dirty="0"/>
              <a:t>A</a:t>
            </a:r>
            <a:r>
              <a:rPr lang="en-GB" sz="2400" b="0" i="0" u="none" strike="noStrike" cap="none" dirty="0">
                <a:solidFill>
                  <a:schemeClr val="dk1"/>
                </a:solidFill>
                <a:latin typeface="Calibri"/>
                <a:ea typeface="Calibri"/>
                <a:cs typeface="Calibri"/>
                <a:sym typeface="Calibri"/>
              </a:rPr>
              <a:t> table of the percentage of children reading at home will be published in the fortnightl</a:t>
            </a:r>
            <a:r>
              <a:rPr lang="en-GB" sz="2400" dirty="0"/>
              <a:t>y </a:t>
            </a:r>
            <a:r>
              <a:rPr lang="en-GB" sz="2400" b="0" i="0" u="none" strike="noStrike" cap="none" dirty="0">
                <a:solidFill>
                  <a:schemeClr val="dk1"/>
                </a:solidFill>
                <a:latin typeface="Calibri"/>
                <a:ea typeface="Calibri"/>
                <a:cs typeface="Calibri"/>
                <a:sym typeface="Calibri"/>
              </a:rPr>
              <a:t>newsletters</a:t>
            </a:r>
            <a:r>
              <a:rPr lang="en-GB" sz="2400" b="0" i="0" u="none" strike="noStrike" cap="none" dirty="0" smtClean="0">
                <a:solidFill>
                  <a:schemeClr val="dk1"/>
                </a:solidFill>
                <a:latin typeface="Calibri"/>
                <a:ea typeface="Calibri"/>
                <a:cs typeface="Calibri"/>
                <a:sym typeface="Calibri"/>
              </a:rPr>
              <a:t>.</a:t>
            </a:r>
          </a:p>
          <a:p>
            <a:pPr marL="342900" indent="-342900">
              <a:lnSpc>
                <a:spcPct val="90000"/>
              </a:lnSpc>
              <a:spcBef>
                <a:spcPts val="480"/>
              </a:spcBef>
              <a:buSzPts val="2400"/>
            </a:pPr>
            <a:r>
              <a:rPr lang="en-US" sz="2400" dirty="0"/>
              <a:t>Children on reading scheme books will be given a book on a Monday and then will bring back on a Friday. More information on reading books will follow later in the week.</a:t>
            </a:r>
          </a:p>
          <a:p>
            <a:pPr marL="342900" marR="0" lvl="0" indent="-342900" algn="l" rtl="0">
              <a:lnSpc>
                <a:spcPct val="90000"/>
              </a:lnSpc>
              <a:spcBef>
                <a:spcPts val="480"/>
              </a:spcBef>
              <a:spcAft>
                <a:spcPts val="0"/>
              </a:spcAft>
              <a:buClr>
                <a:schemeClr val="dk1"/>
              </a:buClr>
              <a:buSzPts val="2400"/>
              <a:buFont typeface="Arial"/>
              <a:buChar char="•"/>
            </a:pPr>
            <a:endParaRPr dirty="0"/>
          </a:p>
        </p:txBody>
      </p:sp>
      <p:pic>
        <p:nvPicPr>
          <p:cNvPr id="156" name="Google Shape;156;p23" descr="youth001"/>
          <p:cNvPicPr preferRelativeResize="0"/>
          <p:nvPr/>
        </p:nvPicPr>
        <p:blipFill rotWithShape="1">
          <a:blip r:embed="rId3">
            <a:alphaModFix/>
          </a:blip>
          <a:srcRect/>
          <a:stretch/>
        </p:blipFill>
        <p:spPr>
          <a:xfrm>
            <a:off x="990600" y="152400"/>
            <a:ext cx="1447800" cy="1419225"/>
          </a:xfrm>
          <a:prstGeom prst="rect">
            <a:avLst/>
          </a:prstGeom>
          <a:noFill/>
          <a:ln>
            <a:noFill/>
          </a:ln>
        </p:spPr>
      </p:pic>
      <p:pic>
        <p:nvPicPr>
          <p:cNvPr id="157" name="Google Shape;157;p23" descr="il_fullxfull"/>
          <p:cNvPicPr preferRelativeResize="0"/>
          <p:nvPr/>
        </p:nvPicPr>
        <p:blipFill rotWithShape="1">
          <a:blip r:embed="rId4">
            <a:alphaModFix/>
          </a:blip>
          <a:srcRect/>
          <a:stretch/>
        </p:blipFill>
        <p:spPr>
          <a:xfrm>
            <a:off x="5562600" y="1600200"/>
            <a:ext cx="3382963" cy="4229100"/>
          </a:xfrm>
          <a:prstGeom prst="rect">
            <a:avLst/>
          </a:prstGeom>
          <a:noFill/>
          <a:ln>
            <a:noFill/>
          </a:ln>
        </p:spPr>
      </p:pic>
      <p:pic>
        <p:nvPicPr>
          <p:cNvPr id="158" name="Google Shape;158;p23"/>
          <p:cNvPicPr preferRelativeResize="0"/>
          <p:nvPr/>
        </p:nvPicPr>
        <p:blipFill>
          <a:blip r:embed="rId5">
            <a:alphaModFix/>
          </a:blip>
          <a:stretch>
            <a:fillRect/>
          </a:stretch>
        </p:blipFill>
        <p:spPr>
          <a:xfrm>
            <a:off x="8231431" y="412749"/>
            <a:ext cx="455375" cy="5893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a:solidFill>
                  <a:schemeClr val="dk1"/>
                </a:solidFill>
              </a:rPr>
              <a:t>E-learning </a:t>
            </a:r>
            <a:endParaRPr sz="4400" b="1" i="0" u="none" strike="noStrike" cap="none">
              <a:solidFill>
                <a:schemeClr val="dk1"/>
              </a:solidFill>
            </a:endParaRPr>
          </a:p>
        </p:txBody>
      </p:sp>
      <p:sp>
        <p:nvSpPr>
          <p:cNvPr id="164" name="Google Shape;164;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GB" b="1"/>
              <a:t>Your child will have logins for:</a:t>
            </a:r>
            <a:endParaRPr b="1"/>
          </a:p>
          <a:p>
            <a:pPr marL="457200" marR="0" lvl="0" indent="-431800" algn="l" rtl="0">
              <a:spcBef>
                <a:spcPts val="0"/>
              </a:spcBef>
              <a:spcAft>
                <a:spcPts val="0"/>
              </a:spcAft>
              <a:buSzPts val="3200"/>
              <a:buChar char="•"/>
            </a:pPr>
            <a:r>
              <a:rPr lang="en-GB"/>
              <a:t>TTRockstars</a:t>
            </a:r>
            <a:endParaRPr/>
          </a:p>
          <a:p>
            <a:pPr marL="457200" marR="0" lvl="0" indent="-431800" algn="l" rtl="0">
              <a:spcBef>
                <a:spcPts val="0"/>
              </a:spcBef>
              <a:spcAft>
                <a:spcPts val="0"/>
              </a:spcAft>
              <a:buClr>
                <a:schemeClr val="dk1"/>
              </a:buClr>
              <a:buSzPts val="3200"/>
              <a:buChar char="•"/>
            </a:pPr>
            <a:r>
              <a:rPr lang="en-GB" sz="3200" i="0" u="none" strike="noStrike" cap="none">
                <a:solidFill>
                  <a:schemeClr val="dk1"/>
                </a:solidFill>
              </a:rPr>
              <a:t>Purple Mash</a:t>
            </a:r>
            <a:endParaRPr sz="3200" i="0" u="none" strike="noStrike" cap="none">
              <a:solidFill>
                <a:schemeClr val="dk1"/>
              </a:solidFill>
            </a:endParaRPr>
          </a:p>
          <a:p>
            <a:pPr marL="457200" marR="0" lvl="0" indent="-431800" algn="l" rtl="0">
              <a:spcBef>
                <a:spcPts val="0"/>
              </a:spcBef>
              <a:spcAft>
                <a:spcPts val="0"/>
              </a:spcAft>
              <a:buSzPts val="3200"/>
              <a:buChar char="•"/>
            </a:pPr>
            <a:r>
              <a:rPr lang="en-GB"/>
              <a:t>Google Classroom</a:t>
            </a:r>
            <a:endParaRPr/>
          </a:p>
          <a:p>
            <a:pPr marL="457200" marR="0" lvl="0" indent="0" algn="l" rtl="0">
              <a:spcBef>
                <a:spcPts val="0"/>
              </a:spcBef>
              <a:spcAft>
                <a:spcPts val="0"/>
              </a:spcAft>
              <a:buNone/>
            </a:pPr>
            <a:endParaRPr/>
          </a:p>
          <a:p>
            <a:pPr marL="0" marR="0" lvl="0" indent="0" algn="l" rtl="0">
              <a:spcBef>
                <a:spcPts val="0"/>
              </a:spcBef>
              <a:spcAft>
                <a:spcPts val="0"/>
              </a:spcAft>
              <a:buClr>
                <a:schemeClr val="dk1"/>
              </a:buClr>
              <a:buSzPts val="3200"/>
              <a:buFont typeface="Arial"/>
              <a:buNone/>
            </a:pPr>
            <a:r>
              <a:rPr lang="en-GB"/>
              <a:t>All log ins will be stuck in the front cover of their homework book. More information about this will be in the homework letter later this week.</a:t>
            </a:r>
            <a:endParaRPr/>
          </a:p>
          <a:p>
            <a:pPr marL="457200" marR="0" lvl="0" indent="0" algn="l" rtl="0">
              <a:spcBef>
                <a:spcPts val="640"/>
              </a:spcBef>
              <a:spcAft>
                <a:spcPts val="0"/>
              </a:spcAft>
              <a:buNone/>
            </a:pPr>
            <a:endParaRPr sz="3200" b="0" i="0" u="none" strike="noStrike" cap="none">
              <a:solidFill>
                <a:schemeClr val="dk1"/>
              </a:solidFill>
              <a:highlight>
                <a:srgbClr val="00FF00"/>
              </a:highlight>
              <a:latin typeface="Calibri"/>
              <a:ea typeface="Calibri"/>
              <a:cs typeface="Calibri"/>
              <a:sym typeface="Calibri"/>
            </a:endParaRPr>
          </a:p>
        </p:txBody>
      </p:sp>
      <p:pic>
        <p:nvPicPr>
          <p:cNvPr id="165" name="Google Shape;165;p24"/>
          <p:cNvPicPr preferRelativeResize="0"/>
          <p:nvPr/>
        </p:nvPicPr>
        <p:blipFill>
          <a:blip r:embed="rId3">
            <a:alphaModFix/>
          </a:blip>
          <a:stretch>
            <a:fillRect/>
          </a:stretch>
        </p:blipFill>
        <p:spPr>
          <a:xfrm>
            <a:off x="8231431" y="412749"/>
            <a:ext cx="455375" cy="5893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5"/>
          <p:cNvSpPr txBox="1">
            <a:spLocks noGrp="1"/>
          </p:cNvSpPr>
          <p:nvPr>
            <p:ph type="title"/>
          </p:nvPr>
        </p:nvSpPr>
        <p:spPr>
          <a:xfrm>
            <a:off x="539325" y="31568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a:solidFill>
                  <a:schemeClr val="dk1"/>
                </a:solidFill>
              </a:rPr>
              <a:t>Parent Engagement</a:t>
            </a:r>
            <a:endParaRPr sz="4400" b="1" i="0" u="none" strike="noStrike" cap="none">
              <a:solidFill>
                <a:schemeClr val="dk1"/>
              </a:solidFill>
            </a:endParaRPr>
          </a:p>
        </p:txBody>
      </p:sp>
      <p:sp>
        <p:nvSpPr>
          <p:cNvPr id="171" name="Google Shape;171;p25"/>
          <p:cNvSpPr txBox="1">
            <a:spLocks noGrp="1"/>
          </p:cNvSpPr>
          <p:nvPr>
            <p:ph type="body" idx="1"/>
          </p:nvPr>
        </p:nvSpPr>
        <p:spPr>
          <a:xfrm>
            <a:off x="457200" y="1278001"/>
            <a:ext cx="8229600" cy="48483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592"/>
              </a:spcBef>
              <a:spcAft>
                <a:spcPts val="0"/>
              </a:spcAft>
              <a:buClr>
                <a:schemeClr val="dk1"/>
              </a:buClr>
              <a:buSzPts val="2960"/>
              <a:buFont typeface="Arial"/>
              <a:buChar char="•"/>
            </a:pPr>
            <a:r>
              <a:rPr lang="en-GB" sz="2960" b="0" i="0" u="none" strike="noStrike" cap="none">
                <a:solidFill>
                  <a:schemeClr val="dk1"/>
                </a:solidFill>
                <a:latin typeface="Calibri"/>
                <a:ea typeface="Calibri"/>
                <a:cs typeface="Calibri"/>
                <a:sym typeface="Calibri"/>
              </a:rPr>
              <a:t>Parent evenings and reports will be over the phone this term.</a:t>
            </a:r>
            <a:endParaRPr sz="296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92"/>
              </a:spcBef>
              <a:spcAft>
                <a:spcPts val="0"/>
              </a:spcAft>
              <a:buClr>
                <a:schemeClr val="dk1"/>
              </a:buClr>
              <a:buSzPts val="2960"/>
              <a:buFont typeface="Arial"/>
              <a:buChar char="•"/>
            </a:pPr>
            <a:r>
              <a:rPr lang="en-GB" sz="2960"/>
              <a:t>SEND children will not need to attend evening parent evenings as they meet termly for IEP reviews. These will also be over the phone or via Zoom.</a:t>
            </a:r>
            <a:endParaRPr sz="2960"/>
          </a:p>
          <a:p>
            <a:pPr marL="342900" marR="0" lvl="0" indent="-342900" algn="l" rtl="0">
              <a:lnSpc>
                <a:spcPct val="80000"/>
              </a:lnSpc>
              <a:spcBef>
                <a:spcPts val="592"/>
              </a:spcBef>
              <a:spcAft>
                <a:spcPts val="0"/>
              </a:spcAft>
              <a:buClr>
                <a:schemeClr val="dk1"/>
              </a:buClr>
              <a:buSzPts val="2960"/>
              <a:buFont typeface="Arial"/>
              <a:buChar char="•"/>
            </a:pPr>
            <a:r>
              <a:rPr lang="en-GB" sz="2960"/>
              <a:t>Please do not approach staff on the gate face to face but send an email to the office and they will call you as soon as they can.</a:t>
            </a:r>
            <a:endParaRPr sz="2960"/>
          </a:p>
          <a:p>
            <a:pPr marL="342900" marR="0" lvl="0" indent="-342900" algn="l" rtl="0">
              <a:lnSpc>
                <a:spcPct val="80000"/>
              </a:lnSpc>
              <a:spcBef>
                <a:spcPts val="592"/>
              </a:spcBef>
              <a:spcAft>
                <a:spcPts val="0"/>
              </a:spcAft>
              <a:buClr>
                <a:schemeClr val="dk1"/>
              </a:buClr>
              <a:buSzPts val="2960"/>
              <a:buFont typeface="Arial"/>
              <a:buChar char="•"/>
            </a:pPr>
            <a:r>
              <a:rPr lang="en-GB" sz="2960"/>
              <a:t>If there is an issue regarding your child then please s</a:t>
            </a:r>
            <a:r>
              <a:rPr lang="en-GB" sz="2960" b="0" i="0" u="none" strike="noStrike" cap="none">
                <a:solidFill>
                  <a:schemeClr val="dk1"/>
                </a:solidFill>
                <a:latin typeface="Calibri"/>
                <a:ea typeface="Calibri"/>
                <a:cs typeface="Calibri"/>
                <a:sym typeface="Calibri"/>
              </a:rPr>
              <a:t>peak to the class teacher about initial concerns, then the phase leader and then the senior leadership team.</a:t>
            </a:r>
            <a:endParaRPr sz="2960" b="0" i="0" u="none" strike="noStrike" cap="none">
              <a:solidFill>
                <a:schemeClr val="dk1"/>
              </a:solidFill>
              <a:latin typeface="Calibri"/>
              <a:ea typeface="Calibri"/>
              <a:cs typeface="Calibri"/>
              <a:sym typeface="Calibri"/>
            </a:endParaRPr>
          </a:p>
        </p:txBody>
      </p:sp>
      <p:pic>
        <p:nvPicPr>
          <p:cNvPr id="172" name="Google Shape;172;p25"/>
          <p:cNvPicPr preferRelativeResize="0"/>
          <p:nvPr/>
        </p:nvPicPr>
        <p:blipFill>
          <a:blip r:embed="rId3">
            <a:alphaModFix/>
          </a:blip>
          <a:stretch>
            <a:fillRect/>
          </a:stretch>
        </p:blipFill>
        <p:spPr>
          <a:xfrm>
            <a:off x="8231431" y="412749"/>
            <a:ext cx="455375" cy="5893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b="1"/>
              <a:t>Social Media</a:t>
            </a:r>
            <a:endParaRPr b="1"/>
          </a:p>
        </p:txBody>
      </p:sp>
      <p:sp>
        <p:nvSpPr>
          <p:cNvPr id="178" name="Google Shape;178;p2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81000" algn="l" rtl="0">
              <a:spcBef>
                <a:spcPts val="640"/>
              </a:spcBef>
              <a:spcAft>
                <a:spcPts val="0"/>
              </a:spcAft>
              <a:buSzPts val="2400"/>
              <a:buChar char="•"/>
            </a:pPr>
            <a:r>
              <a:rPr lang="en-GB" sz="2400" dirty="0" smtClean="0"/>
              <a:t>There has been an increase in the  </a:t>
            </a:r>
            <a:r>
              <a:rPr lang="en-GB" sz="2400" dirty="0"/>
              <a:t>use of parents </a:t>
            </a:r>
            <a:r>
              <a:rPr lang="en-GB" sz="2400" dirty="0" err="1"/>
              <a:t>Whatsapp</a:t>
            </a:r>
            <a:r>
              <a:rPr lang="en-GB" sz="2400" dirty="0"/>
              <a:t> groups.</a:t>
            </a:r>
            <a:endParaRPr sz="2400" dirty="0"/>
          </a:p>
          <a:p>
            <a:pPr marL="457200" lvl="0" indent="-381000" algn="l" rtl="0">
              <a:spcBef>
                <a:spcPts val="0"/>
              </a:spcBef>
              <a:spcAft>
                <a:spcPts val="0"/>
              </a:spcAft>
              <a:buSzPts val="2400"/>
              <a:buChar char="•"/>
            </a:pPr>
            <a:r>
              <a:rPr lang="en-GB" sz="2400" dirty="0"/>
              <a:t>Very useful tool to relay information and put reminders for each other.</a:t>
            </a:r>
            <a:endParaRPr sz="2400" dirty="0"/>
          </a:p>
          <a:p>
            <a:pPr marL="457200" lvl="0" indent="-381000" algn="l" rtl="0">
              <a:spcBef>
                <a:spcPts val="0"/>
              </a:spcBef>
              <a:spcAft>
                <a:spcPts val="0"/>
              </a:spcAft>
              <a:buSzPts val="2400"/>
              <a:buChar char="•"/>
            </a:pPr>
            <a:r>
              <a:rPr lang="en-GB" sz="2400" dirty="0"/>
              <a:t>If your child comes home and is unhappy or reports something has happened throughout the day then please go and speak to the class teacher straight away to get the full story rather than head straight to the </a:t>
            </a:r>
            <a:r>
              <a:rPr lang="en-GB" sz="2400" dirty="0" err="1"/>
              <a:t>Whatsapp</a:t>
            </a:r>
            <a:r>
              <a:rPr lang="en-GB" sz="2400" dirty="0"/>
              <a:t> group.</a:t>
            </a:r>
            <a:endParaRPr sz="2400" dirty="0"/>
          </a:p>
          <a:p>
            <a:pPr marL="457200" lvl="0" indent="-381000" algn="l" rtl="0">
              <a:spcBef>
                <a:spcPts val="0"/>
              </a:spcBef>
              <a:spcAft>
                <a:spcPts val="0"/>
              </a:spcAft>
              <a:buSzPts val="2400"/>
              <a:buChar char="•"/>
            </a:pPr>
            <a:r>
              <a:rPr lang="en-GB" sz="2400" dirty="0"/>
              <a:t>There have been occasions where false information has been put onto such groups which can cause various issues and misunderstandings. </a:t>
            </a:r>
            <a:endParaRPr sz="2400" dirty="0"/>
          </a:p>
        </p:txBody>
      </p:sp>
      <p:pic>
        <p:nvPicPr>
          <p:cNvPr id="179" name="Google Shape;179;p26"/>
          <p:cNvPicPr preferRelativeResize="0"/>
          <p:nvPr/>
        </p:nvPicPr>
        <p:blipFill>
          <a:blip r:embed="rId3">
            <a:alphaModFix/>
          </a:blip>
          <a:stretch>
            <a:fillRect/>
          </a:stretch>
        </p:blipFill>
        <p:spPr>
          <a:xfrm>
            <a:off x="8095500" y="526624"/>
            <a:ext cx="438900" cy="5918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7"/>
          <p:cNvSpPr txBox="1">
            <a:spLocks noGrp="1"/>
          </p:cNvSpPr>
          <p:nvPr>
            <p:ph type="title"/>
          </p:nvPr>
        </p:nvSpPr>
        <p:spPr>
          <a:xfrm>
            <a:off x="457200" y="274638"/>
            <a:ext cx="82296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r>
              <a:rPr lang="en-GB" sz="3200" b="1" i="0" u="none" strike="noStrike" cap="none">
                <a:solidFill>
                  <a:schemeClr val="dk1"/>
                </a:solidFill>
                <a:latin typeface="Calibri"/>
                <a:ea typeface="Calibri"/>
                <a:cs typeface="Calibri"/>
                <a:sym typeface="Calibri"/>
              </a:rPr>
              <a:t>Y1 – 6 </a:t>
            </a:r>
            <a:r>
              <a:rPr lang="en-GB" sz="3200" b="1"/>
              <a:t>Unisex </a:t>
            </a:r>
            <a:r>
              <a:rPr lang="en-GB" sz="3200" b="1" i="0" u="none" strike="noStrike" cap="none">
                <a:solidFill>
                  <a:schemeClr val="dk1"/>
                </a:solidFill>
                <a:latin typeface="Calibri"/>
                <a:ea typeface="Calibri"/>
                <a:cs typeface="Calibri"/>
                <a:sym typeface="Calibri"/>
              </a:rPr>
              <a:t>Uniform</a:t>
            </a:r>
            <a:endParaRPr sz="3200" b="1" i="0" u="none" strike="noStrike" cap="none">
              <a:solidFill>
                <a:schemeClr val="dk1"/>
              </a:solidFill>
              <a:latin typeface="Calibri"/>
              <a:ea typeface="Calibri"/>
              <a:cs typeface="Calibri"/>
              <a:sym typeface="Calibri"/>
            </a:endParaRPr>
          </a:p>
        </p:txBody>
      </p:sp>
      <p:sp>
        <p:nvSpPr>
          <p:cNvPr id="185" name="Google Shape;185;p27"/>
          <p:cNvSpPr txBox="1">
            <a:spLocks noGrp="1"/>
          </p:cNvSpPr>
          <p:nvPr>
            <p:ph type="body" idx="1"/>
          </p:nvPr>
        </p:nvSpPr>
        <p:spPr>
          <a:xfrm>
            <a:off x="457200" y="838200"/>
            <a:ext cx="8229600" cy="5638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2240"/>
              <a:buFont typeface="Arial"/>
              <a:buNone/>
            </a:pPr>
            <a:endParaRPr sz="2240" b="1" i="0" u="none" strike="noStrike" cap="none">
              <a:solidFill>
                <a:schemeClr val="dk1"/>
              </a:solidFill>
              <a:latin typeface="Calibri"/>
              <a:ea typeface="Calibri"/>
              <a:cs typeface="Calibri"/>
              <a:sym typeface="Calibri"/>
            </a:endParaRPr>
          </a:p>
          <a:p>
            <a:pPr marL="0" marR="0" lvl="0" indent="0" algn="l" rtl="0">
              <a:lnSpc>
                <a:spcPct val="80000"/>
              </a:lnSpc>
              <a:spcBef>
                <a:spcPts val="448"/>
              </a:spcBef>
              <a:spcAft>
                <a:spcPts val="0"/>
              </a:spcAft>
              <a:buClr>
                <a:schemeClr val="dk1"/>
              </a:buClr>
              <a:buSzPts val="2240"/>
              <a:buFont typeface="Arial"/>
              <a:buNone/>
            </a:pPr>
            <a:r>
              <a:rPr lang="en-GB" sz="2240" b="1" i="0" u="none" strike="noStrike" cap="none">
                <a:solidFill>
                  <a:schemeClr val="dk1"/>
                </a:solidFill>
                <a:latin typeface="Calibri"/>
                <a:ea typeface="Calibri"/>
                <a:cs typeface="Calibri"/>
                <a:sym typeface="Calibri"/>
              </a:rPr>
              <a:t>Winter Uniform Year 1-6</a:t>
            </a:r>
            <a:endParaRPr sz="224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448"/>
              </a:spcBef>
              <a:spcAft>
                <a:spcPts val="0"/>
              </a:spcAft>
              <a:buClr>
                <a:schemeClr val="dk1"/>
              </a:buClr>
              <a:buSzPts val="2240"/>
              <a:buFont typeface="Arial"/>
              <a:buChar char="•"/>
            </a:pPr>
            <a:r>
              <a:rPr lang="en-GB" sz="2240" b="0" i="0" u="none" strike="noStrike" cap="none">
                <a:solidFill>
                  <a:schemeClr val="dk1"/>
                </a:solidFill>
                <a:latin typeface="Calibri"/>
                <a:ea typeface="Calibri"/>
                <a:cs typeface="Calibri"/>
                <a:sym typeface="Calibri"/>
              </a:rPr>
              <a:t>Red V-neck sweatshirt or cardigan with school logo </a:t>
            </a:r>
            <a:endParaRPr/>
          </a:p>
          <a:p>
            <a:pPr marL="342900" marR="0" lvl="0" indent="-342900" algn="l" rtl="0">
              <a:lnSpc>
                <a:spcPct val="80000"/>
              </a:lnSpc>
              <a:spcBef>
                <a:spcPts val="448"/>
              </a:spcBef>
              <a:spcAft>
                <a:spcPts val="0"/>
              </a:spcAft>
              <a:buClr>
                <a:srgbClr val="000000"/>
              </a:buClr>
              <a:buSzPts val="2240"/>
              <a:buFont typeface="Arial"/>
              <a:buChar char="•"/>
            </a:pPr>
            <a:r>
              <a:rPr lang="en-GB" sz="2240" b="0" i="0" u="none" strike="noStrike" cap="none">
                <a:solidFill>
                  <a:srgbClr val="000000"/>
                </a:solidFill>
                <a:latin typeface="Calibri"/>
                <a:ea typeface="Calibri"/>
                <a:cs typeface="Calibri"/>
                <a:sym typeface="Calibri"/>
              </a:rPr>
              <a:t>White shirt with a school tie</a:t>
            </a:r>
            <a:endParaRPr>
              <a:solidFill>
                <a:srgbClr val="000000"/>
              </a:solidFill>
            </a:endParaRPr>
          </a:p>
          <a:p>
            <a:pPr marL="342900" marR="0" lvl="0" indent="-342900" algn="l" rtl="0">
              <a:lnSpc>
                <a:spcPct val="80000"/>
              </a:lnSpc>
              <a:spcBef>
                <a:spcPts val="448"/>
              </a:spcBef>
              <a:spcAft>
                <a:spcPts val="0"/>
              </a:spcAft>
              <a:buClr>
                <a:srgbClr val="000000"/>
              </a:buClr>
              <a:buSzPts val="2240"/>
              <a:buFont typeface="Arial"/>
              <a:buChar char="•"/>
            </a:pPr>
            <a:r>
              <a:rPr lang="en-GB" sz="2240" b="0" i="0" u="none" strike="noStrike" cap="none">
                <a:solidFill>
                  <a:srgbClr val="000000"/>
                </a:solidFill>
                <a:latin typeface="Calibri"/>
                <a:ea typeface="Calibri"/>
                <a:cs typeface="Calibri"/>
                <a:sym typeface="Calibri"/>
              </a:rPr>
              <a:t>Grey skirt, culottes, tailored trousers or pinafore dress (Skirts should be of a reasonable length with no side splits) </a:t>
            </a:r>
            <a:endParaRPr>
              <a:solidFill>
                <a:srgbClr val="000000"/>
              </a:solidFill>
            </a:endParaRPr>
          </a:p>
          <a:p>
            <a:pPr marL="342900" marR="0" lvl="0" indent="-342900" algn="l" rtl="0">
              <a:lnSpc>
                <a:spcPct val="80000"/>
              </a:lnSpc>
              <a:spcBef>
                <a:spcPts val="448"/>
              </a:spcBef>
              <a:spcAft>
                <a:spcPts val="0"/>
              </a:spcAft>
              <a:buClr>
                <a:srgbClr val="000000"/>
              </a:buClr>
              <a:buSzPts val="2240"/>
              <a:buFont typeface="Arial"/>
              <a:buChar char="•"/>
            </a:pPr>
            <a:r>
              <a:rPr lang="en-GB" sz="2240" b="0" i="0" u="none" strike="noStrike" cap="none">
                <a:solidFill>
                  <a:srgbClr val="000000"/>
                </a:solidFill>
                <a:latin typeface="Calibri"/>
                <a:ea typeface="Calibri"/>
                <a:cs typeface="Calibri"/>
                <a:sym typeface="Calibri"/>
              </a:rPr>
              <a:t>Plain socks or tights (</a:t>
            </a:r>
            <a:r>
              <a:rPr lang="en-GB" sz="2240" b="1" i="0" u="none" strike="noStrike" cap="none">
                <a:solidFill>
                  <a:srgbClr val="000000"/>
                </a:solidFill>
              </a:rPr>
              <a:t>white or grey</a:t>
            </a:r>
            <a:r>
              <a:rPr lang="en-GB" sz="2240" b="0" i="0" u="none" strike="noStrike" cap="none">
                <a:solidFill>
                  <a:srgbClr val="000000"/>
                </a:solidFill>
                <a:latin typeface="Calibri"/>
                <a:ea typeface="Calibri"/>
                <a:cs typeface="Calibri"/>
                <a:sym typeface="Calibri"/>
              </a:rPr>
              <a:t> no trainer socks)</a:t>
            </a:r>
            <a:endParaRPr>
              <a:solidFill>
                <a:srgbClr val="000000"/>
              </a:solidFill>
            </a:endParaRPr>
          </a:p>
          <a:p>
            <a:pPr marL="342900" marR="0" lvl="0" indent="-342900" algn="l" rtl="0">
              <a:lnSpc>
                <a:spcPct val="80000"/>
              </a:lnSpc>
              <a:spcBef>
                <a:spcPts val="448"/>
              </a:spcBef>
              <a:spcAft>
                <a:spcPts val="0"/>
              </a:spcAft>
              <a:buClr>
                <a:schemeClr val="dk1"/>
              </a:buClr>
              <a:buSzPts val="2240"/>
              <a:buFont typeface="Arial"/>
              <a:buChar char="•"/>
            </a:pPr>
            <a:r>
              <a:rPr lang="en-GB" sz="2240" b="0" i="0" u="none" strike="noStrike" cap="none">
                <a:solidFill>
                  <a:srgbClr val="000000"/>
                </a:solidFill>
                <a:latin typeface="Calibri"/>
                <a:ea typeface="Calibri"/>
                <a:cs typeface="Calibri"/>
                <a:sym typeface="Calibri"/>
              </a:rPr>
              <a:t>Black shoes (Non-slip and flat. No trainers or boots which are</a:t>
            </a:r>
            <a:r>
              <a:rPr lang="en-GB" sz="2240">
                <a:solidFill>
                  <a:srgbClr val="000000"/>
                </a:solidFill>
              </a:rPr>
              <a:t> </a:t>
            </a:r>
            <a:r>
              <a:rPr lang="en-GB" sz="2240" b="0" i="0" u="none" strike="noStrike" cap="none">
                <a:solidFill>
                  <a:srgbClr val="000000"/>
                </a:solidFill>
                <a:latin typeface="Calibri"/>
                <a:ea typeface="Calibri"/>
                <a:cs typeface="Calibri"/>
                <a:sym typeface="Calibri"/>
              </a:rPr>
              <a:t>higher than the</a:t>
            </a:r>
            <a:r>
              <a:rPr lang="en-GB" sz="2240" b="0" i="0" u="none" strike="noStrike" cap="none">
                <a:solidFill>
                  <a:schemeClr val="dk1"/>
                </a:solidFill>
                <a:latin typeface="Calibri"/>
                <a:ea typeface="Calibri"/>
                <a:cs typeface="Calibri"/>
                <a:sym typeface="Calibri"/>
              </a:rPr>
              <a:t> ankle)</a:t>
            </a:r>
            <a:endParaRPr sz="2240" b="0" i="0" u="none" strike="noStrike" cap="none">
              <a:solidFill>
                <a:schemeClr val="dk1"/>
              </a:solidFill>
              <a:latin typeface="Calibri"/>
              <a:ea typeface="Calibri"/>
              <a:cs typeface="Calibri"/>
              <a:sym typeface="Calibri"/>
            </a:endParaRPr>
          </a:p>
          <a:p>
            <a:pPr marL="342900" marR="0" lvl="0" indent="0" algn="l" rtl="0">
              <a:lnSpc>
                <a:spcPct val="80000"/>
              </a:lnSpc>
              <a:spcBef>
                <a:spcPts val="448"/>
              </a:spcBef>
              <a:spcAft>
                <a:spcPts val="0"/>
              </a:spcAft>
              <a:buNone/>
            </a:pPr>
            <a:endParaRPr sz="2240"/>
          </a:p>
          <a:p>
            <a:pPr marL="0" marR="0" lvl="0" indent="0" algn="l" rtl="0">
              <a:lnSpc>
                <a:spcPct val="80000"/>
              </a:lnSpc>
              <a:spcBef>
                <a:spcPts val="448"/>
              </a:spcBef>
              <a:spcAft>
                <a:spcPts val="0"/>
              </a:spcAft>
              <a:buClr>
                <a:schemeClr val="dk1"/>
              </a:buClr>
              <a:buSzPts val="2240"/>
              <a:buFont typeface="Arial"/>
              <a:buNone/>
            </a:pPr>
            <a:r>
              <a:rPr lang="en-GB" sz="2240" b="0" i="0" u="none" strike="noStrike" cap="none">
                <a:solidFill>
                  <a:schemeClr val="dk1"/>
                </a:solidFill>
                <a:latin typeface="Calibri"/>
                <a:ea typeface="Calibri"/>
                <a:cs typeface="Calibri"/>
                <a:sym typeface="Calibri"/>
              </a:rPr>
              <a:t> </a:t>
            </a:r>
            <a:r>
              <a:rPr lang="en-GB" sz="2240" b="1" i="0" u="none" strike="noStrike" cap="none">
                <a:solidFill>
                  <a:schemeClr val="dk1"/>
                </a:solidFill>
                <a:latin typeface="Calibri"/>
                <a:ea typeface="Calibri"/>
                <a:cs typeface="Calibri"/>
                <a:sym typeface="Calibri"/>
              </a:rPr>
              <a:t>Summer Uniform Year 1-6</a:t>
            </a:r>
            <a:endParaRPr sz="224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448"/>
              </a:spcBef>
              <a:spcAft>
                <a:spcPts val="0"/>
              </a:spcAft>
              <a:buClr>
                <a:schemeClr val="dk1"/>
              </a:buClr>
              <a:buSzPts val="2240"/>
              <a:buFont typeface="Arial"/>
              <a:buChar char="•"/>
            </a:pPr>
            <a:r>
              <a:rPr lang="en-GB" sz="2240" b="0" i="0" u="none" strike="noStrike" cap="none">
                <a:solidFill>
                  <a:schemeClr val="dk1"/>
                </a:solidFill>
                <a:latin typeface="Calibri"/>
                <a:ea typeface="Calibri"/>
                <a:cs typeface="Calibri"/>
                <a:sym typeface="Calibri"/>
              </a:rPr>
              <a:t>Red checked gingham dress </a:t>
            </a:r>
            <a:endParaRPr/>
          </a:p>
          <a:p>
            <a:pPr marL="342900" marR="0" lvl="0" indent="-342900" algn="l" rtl="0">
              <a:lnSpc>
                <a:spcPct val="80000"/>
              </a:lnSpc>
              <a:spcBef>
                <a:spcPts val="448"/>
              </a:spcBef>
              <a:spcAft>
                <a:spcPts val="0"/>
              </a:spcAft>
              <a:buClr>
                <a:schemeClr val="dk1"/>
              </a:buClr>
              <a:buSzPts val="2240"/>
              <a:buFont typeface="Arial"/>
              <a:buChar char="•"/>
            </a:pPr>
            <a:r>
              <a:rPr lang="en-GB" sz="2240" b="0" i="0" u="none" strike="noStrike" cap="none">
                <a:solidFill>
                  <a:schemeClr val="dk1"/>
                </a:solidFill>
                <a:latin typeface="Calibri"/>
                <a:ea typeface="Calibri"/>
                <a:cs typeface="Calibri"/>
                <a:sym typeface="Calibri"/>
              </a:rPr>
              <a:t>Red sweatshirt or cardigan with school logo </a:t>
            </a:r>
            <a:endParaRPr sz="224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448"/>
              </a:spcBef>
              <a:spcAft>
                <a:spcPts val="0"/>
              </a:spcAft>
              <a:buClr>
                <a:schemeClr val="dk1"/>
              </a:buClr>
              <a:buSzPts val="2240"/>
              <a:buFont typeface="Arial"/>
              <a:buChar char="•"/>
            </a:pPr>
            <a:r>
              <a:rPr lang="en-GB" sz="2240"/>
              <a:t>Same as the winter uniform (shirt and tie) with short length grey trousers</a:t>
            </a:r>
            <a:endParaRPr sz="2240"/>
          </a:p>
          <a:p>
            <a:pPr marL="342900" marR="0" lvl="0" indent="-342900" algn="l" rtl="0">
              <a:lnSpc>
                <a:spcPct val="80000"/>
              </a:lnSpc>
              <a:spcBef>
                <a:spcPts val="448"/>
              </a:spcBef>
              <a:spcAft>
                <a:spcPts val="0"/>
              </a:spcAft>
              <a:buClr>
                <a:schemeClr val="dk1"/>
              </a:buClr>
              <a:buSzPts val="2240"/>
              <a:buFont typeface="Arial"/>
              <a:buChar char="•"/>
            </a:pPr>
            <a:r>
              <a:rPr lang="en-GB" sz="2240" b="0" i="0" u="none" strike="noStrike" cap="none">
                <a:solidFill>
                  <a:schemeClr val="dk1"/>
                </a:solidFill>
                <a:latin typeface="Calibri"/>
                <a:ea typeface="Calibri"/>
                <a:cs typeface="Calibri"/>
                <a:sym typeface="Calibri"/>
              </a:rPr>
              <a:t>Plain socks (white no trainer socks)</a:t>
            </a:r>
            <a:endParaRPr/>
          </a:p>
          <a:p>
            <a:pPr marL="342900" marR="0" lvl="0" indent="-342900" algn="l" rtl="0">
              <a:lnSpc>
                <a:spcPct val="80000"/>
              </a:lnSpc>
              <a:spcBef>
                <a:spcPts val="448"/>
              </a:spcBef>
              <a:spcAft>
                <a:spcPts val="0"/>
              </a:spcAft>
              <a:buClr>
                <a:schemeClr val="dk1"/>
              </a:buClr>
              <a:buSzPts val="2240"/>
              <a:buFont typeface="Arial"/>
              <a:buChar char="•"/>
            </a:pPr>
            <a:r>
              <a:rPr lang="en-GB" sz="2240" b="0" i="0" u="none" strike="noStrike" cap="none">
                <a:solidFill>
                  <a:schemeClr val="dk1"/>
                </a:solidFill>
                <a:latin typeface="Calibri"/>
                <a:ea typeface="Calibri"/>
                <a:cs typeface="Calibri"/>
                <a:sym typeface="Calibri"/>
              </a:rPr>
              <a:t>Black shoes (As specified in the winter uniform list and no strappy sandals, ankle straps or open toes in the summer)</a:t>
            </a:r>
            <a:endParaRPr/>
          </a:p>
          <a:p>
            <a:pPr marL="0" marR="0" lvl="0" indent="0" algn="l" rtl="0">
              <a:lnSpc>
                <a:spcPct val="80000"/>
              </a:lnSpc>
              <a:spcBef>
                <a:spcPts val="448"/>
              </a:spcBef>
              <a:spcAft>
                <a:spcPts val="0"/>
              </a:spcAft>
              <a:buClr>
                <a:schemeClr val="dk1"/>
              </a:buClr>
              <a:buSzPts val="2240"/>
              <a:buFont typeface="Arial"/>
              <a:buNone/>
            </a:pPr>
            <a:endParaRPr sz="2240" b="0" i="0" u="none" strike="noStrike" cap="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8"/>
          <p:cNvSpPr txBox="1">
            <a:spLocks noGrp="1"/>
          </p:cNvSpPr>
          <p:nvPr>
            <p:ph type="title"/>
          </p:nvPr>
        </p:nvSpPr>
        <p:spPr>
          <a:xfrm>
            <a:off x="457200" y="274638"/>
            <a:ext cx="82296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a:solidFill>
                  <a:schemeClr val="dk1"/>
                </a:solidFill>
              </a:rPr>
              <a:t>Other items of uniform</a:t>
            </a:r>
            <a:endParaRPr sz="4400" b="1" i="0" u="none" strike="noStrike" cap="none">
              <a:solidFill>
                <a:schemeClr val="dk1"/>
              </a:solidFill>
            </a:endParaRPr>
          </a:p>
        </p:txBody>
      </p:sp>
      <p:sp>
        <p:nvSpPr>
          <p:cNvPr id="191" name="Google Shape;191;p28"/>
          <p:cNvSpPr txBox="1">
            <a:spLocks noGrp="1"/>
          </p:cNvSpPr>
          <p:nvPr>
            <p:ph type="body" idx="1"/>
          </p:nvPr>
        </p:nvSpPr>
        <p:spPr>
          <a:xfrm>
            <a:off x="457200" y="724250"/>
            <a:ext cx="8534400" cy="5752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1760"/>
              <a:buFont typeface="Arial"/>
              <a:buNone/>
            </a:pPr>
            <a:endParaRPr sz="1760" b="0" i="0" u="none" strike="noStrike" cap="none" dirty="0">
              <a:solidFill>
                <a:schemeClr val="dk1"/>
              </a:solidFill>
              <a:latin typeface="Calibri"/>
              <a:ea typeface="Calibri"/>
              <a:cs typeface="Calibri"/>
              <a:sym typeface="Calibri"/>
            </a:endParaRPr>
          </a:p>
          <a:p>
            <a:pPr marL="0" marR="0" lvl="0" indent="0" algn="l" rtl="0">
              <a:lnSpc>
                <a:spcPct val="80000"/>
              </a:lnSpc>
              <a:spcBef>
                <a:spcPts val="352"/>
              </a:spcBef>
              <a:spcAft>
                <a:spcPts val="0"/>
              </a:spcAft>
              <a:buClr>
                <a:schemeClr val="dk1"/>
              </a:buClr>
              <a:buSzPts val="1760"/>
              <a:buFont typeface="Arial"/>
              <a:buNone/>
            </a:pPr>
            <a:r>
              <a:rPr lang="en-GB" sz="1760" b="1" i="0" u="none" strike="noStrike" cap="none" dirty="0">
                <a:solidFill>
                  <a:schemeClr val="dk1"/>
                </a:solidFill>
                <a:latin typeface="Calibri"/>
                <a:ea typeface="Calibri"/>
                <a:cs typeface="Calibri"/>
                <a:sym typeface="Calibri"/>
              </a:rPr>
              <a:t>PE kit</a:t>
            </a:r>
            <a:endParaRPr sz="1760" b="0" i="0" u="none" strike="noStrike" cap="none" dirty="0">
              <a:solidFill>
                <a:schemeClr val="dk1"/>
              </a:solidFill>
              <a:latin typeface="Calibri"/>
              <a:ea typeface="Calibri"/>
              <a:cs typeface="Calibri"/>
              <a:sym typeface="Calibri"/>
            </a:endParaRPr>
          </a:p>
          <a:p>
            <a:pPr marL="342900" marR="0" lvl="0" indent="-342900" algn="l" rtl="0">
              <a:lnSpc>
                <a:spcPct val="80000"/>
              </a:lnSpc>
              <a:spcBef>
                <a:spcPts val="352"/>
              </a:spcBef>
              <a:spcAft>
                <a:spcPts val="0"/>
              </a:spcAft>
              <a:buClr>
                <a:schemeClr val="dk1"/>
              </a:buClr>
              <a:buSzPts val="1760"/>
              <a:buFont typeface="Arial"/>
              <a:buChar char="•"/>
            </a:pPr>
            <a:r>
              <a:rPr lang="en-GB" sz="1760" b="0" i="0" u="none" strike="noStrike" cap="none" dirty="0">
                <a:solidFill>
                  <a:schemeClr val="dk1"/>
                </a:solidFill>
                <a:latin typeface="Calibri"/>
                <a:ea typeface="Calibri"/>
                <a:cs typeface="Calibri"/>
                <a:sym typeface="Calibri"/>
              </a:rPr>
              <a:t>White plain T-shirt </a:t>
            </a:r>
            <a:endParaRPr sz="1760" dirty="0"/>
          </a:p>
          <a:p>
            <a:pPr marL="342900" marR="0" lvl="0" indent="-342900" algn="l" rtl="0">
              <a:lnSpc>
                <a:spcPct val="80000"/>
              </a:lnSpc>
              <a:spcBef>
                <a:spcPts val="352"/>
              </a:spcBef>
              <a:spcAft>
                <a:spcPts val="0"/>
              </a:spcAft>
              <a:buClr>
                <a:schemeClr val="dk1"/>
              </a:buClr>
              <a:buSzPts val="1760"/>
              <a:buFont typeface="Arial"/>
              <a:buChar char="•"/>
            </a:pPr>
            <a:r>
              <a:rPr lang="en-GB" sz="1760" b="0" i="0" u="none" strike="noStrike" cap="none" dirty="0">
                <a:solidFill>
                  <a:schemeClr val="dk1"/>
                </a:solidFill>
                <a:latin typeface="Calibri"/>
                <a:ea typeface="Calibri"/>
                <a:cs typeface="Calibri"/>
                <a:sym typeface="Calibri"/>
              </a:rPr>
              <a:t>Red shorts</a:t>
            </a:r>
            <a:endParaRPr dirty="0"/>
          </a:p>
          <a:p>
            <a:pPr marL="342900" marR="0" lvl="0" indent="-342900" algn="l" rtl="0">
              <a:lnSpc>
                <a:spcPct val="80000"/>
              </a:lnSpc>
              <a:spcBef>
                <a:spcPts val="352"/>
              </a:spcBef>
              <a:spcAft>
                <a:spcPts val="0"/>
              </a:spcAft>
              <a:buClr>
                <a:schemeClr val="dk1"/>
              </a:buClr>
              <a:buSzPts val="1760"/>
              <a:buFont typeface="Arial"/>
              <a:buChar char="•"/>
            </a:pPr>
            <a:r>
              <a:rPr lang="en-GB" sz="1760" b="0" i="0" u="none" strike="noStrike" cap="none" dirty="0">
                <a:solidFill>
                  <a:schemeClr val="dk1"/>
                </a:solidFill>
                <a:latin typeface="Calibri"/>
                <a:ea typeface="Calibri"/>
                <a:cs typeface="Calibri"/>
                <a:sym typeface="Calibri"/>
              </a:rPr>
              <a:t>Trainers or black plimsolls (outdoor P.E. – pupils will be barefoot for indoor P.E.)</a:t>
            </a:r>
            <a:endParaRPr dirty="0"/>
          </a:p>
          <a:p>
            <a:pPr marL="342900" marR="0" lvl="0" indent="-342900" algn="l" rtl="0">
              <a:lnSpc>
                <a:spcPct val="80000"/>
              </a:lnSpc>
              <a:spcBef>
                <a:spcPts val="352"/>
              </a:spcBef>
              <a:spcAft>
                <a:spcPts val="0"/>
              </a:spcAft>
              <a:buClr>
                <a:schemeClr val="dk1"/>
              </a:buClr>
              <a:buSzPts val="1760"/>
              <a:buFont typeface="Arial"/>
              <a:buChar char="•"/>
            </a:pPr>
            <a:r>
              <a:rPr lang="en-GB" sz="1760" b="0" i="0" u="none" strike="noStrike" cap="none" dirty="0">
                <a:solidFill>
                  <a:schemeClr val="dk1"/>
                </a:solidFill>
                <a:latin typeface="Calibri"/>
                <a:ea typeface="Calibri"/>
                <a:cs typeface="Calibri"/>
                <a:sym typeface="Calibri"/>
              </a:rPr>
              <a:t>Plain black or grey tracksuit (can be worn for outdoor P.E. in the winter months) </a:t>
            </a:r>
            <a:endParaRPr dirty="0"/>
          </a:p>
          <a:p>
            <a:pPr marL="0" marR="0" lvl="0" indent="0" algn="l" rtl="0">
              <a:lnSpc>
                <a:spcPct val="80000"/>
              </a:lnSpc>
              <a:spcBef>
                <a:spcPts val="352"/>
              </a:spcBef>
              <a:spcAft>
                <a:spcPts val="0"/>
              </a:spcAft>
              <a:buClr>
                <a:schemeClr val="dk1"/>
              </a:buClr>
              <a:buSzPts val="1760"/>
              <a:buFont typeface="Arial"/>
              <a:buNone/>
            </a:pPr>
            <a:endParaRPr sz="1760" dirty="0"/>
          </a:p>
          <a:p>
            <a:pPr marL="0" marR="0" lvl="0" indent="0" algn="l" rtl="0">
              <a:lnSpc>
                <a:spcPct val="80000"/>
              </a:lnSpc>
              <a:spcBef>
                <a:spcPts val="352"/>
              </a:spcBef>
              <a:spcAft>
                <a:spcPts val="0"/>
              </a:spcAft>
              <a:buClr>
                <a:schemeClr val="dk1"/>
              </a:buClr>
              <a:buSzPts val="1760"/>
              <a:buFont typeface="Arial"/>
              <a:buNone/>
            </a:pPr>
            <a:r>
              <a:rPr lang="en-GB" sz="2060" b="1" dirty="0"/>
              <a:t>PE Kit will need to be worn to school on the days that your child has PE which will be twice a week for Y1-6.</a:t>
            </a:r>
            <a:endParaRPr sz="2060" b="1" dirty="0"/>
          </a:p>
          <a:p>
            <a:pPr marL="0" marR="0" lvl="0" indent="0" algn="l" rtl="0">
              <a:lnSpc>
                <a:spcPct val="80000"/>
              </a:lnSpc>
              <a:spcBef>
                <a:spcPts val="352"/>
              </a:spcBef>
              <a:spcAft>
                <a:spcPts val="0"/>
              </a:spcAft>
              <a:buClr>
                <a:schemeClr val="dk1"/>
              </a:buClr>
              <a:buSzPts val="1760"/>
              <a:buFont typeface="Arial"/>
              <a:buNone/>
            </a:pPr>
            <a:r>
              <a:rPr lang="en-GB" sz="2060" b="1" dirty="0"/>
              <a:t> </a:t>
            </a:r>
            <a:endParaRPr sz="2060" b="1" dirty="0"/>
          </a:p>
          <a:p>
            <a:pPr marL="0" marR="0" lvl="0" indent="0" algn="l" rtl="0">
              <a:lnSpc>
                <a:spcPct val="80000"/>
              </a:lnSpc>
              <a:spcBef>
                <a:spcPts val="352"/>
              </a:spcBef>
              <a:spcAft>
                <a:spcPts val="0"/>
              </a:spcAft>
              <a:buClr>
                <a:schemeClr val="dk1"/>
              </a:buClr>
              <a:buSzPts val="1760"/>
              <a:buFont typeface="Arial"/>
              <a:buNone/>
            </a:pPr>
            <a:r>
              <a:rPr lang="en-GB" sz="1760" b="1" i="0" u="none" strike="noStrike" cap="none" dirty="0">
                <a:solidFill>
                  <a:schemeClr val="dk1"/>
                </a:solidFill>
                <a:latin typeface="Calibri"/>
                <a:ea typeface="Calibri"/>
                <a:cs typeface="Calibri"/>
                <a:sym typeface="Calibri"/>
              </a:rPr>
              <a:t>Hair</a:t>
            </a:r>
            <a:endParaRPr sz="1760" b="0" i="0" u="none" strike="noStrike" cap="none" dirty="0">
              <a:solidFill>
                <a:schemeClr val="dk1"/>
              </a:solidFill>
              <a:latin typeface="Calibri"/>
              <a:ea typeface="Calibri"/>
              <a:cs typeface="Calibri"/>
              <a:sym typeface="Calibri"/>
            </a:endParaRPr>
          </a:p>
          <a:p>
            <a:pPr marL="342900" marR="0" lvl="0" indent="-342900" algn="l" rtl="0">
              <a:lnSpc>
                <a:spcPct val="80000"/>
              </a:lnSpc>
              <a:spcBef>
                <a:spcPts val="352"/>
              </a:spcBef>
              <a:spcAft>
                <a:spcPts val="0"/>
              </a:spcAft>
              <a:buClr>
                <a:schemeClr val="dk1"/>
              </a:buClr>
              <a:buSzPts val="1760"/>
              <a:buFont typeface="Arial"/>
              <a:buChar char="•"/>
            </a:pPr>
            <a:r>
              <a:rPr lang="en-GB" sz="1760" b="0" i="0" u="none" strike="noStrike" cap="none" dirty="0">
                <a:solidFill>
                  <a:schemeClr val="dk1"/>
                </a:solidFill>
                <a:latin typeface="Calibri"/>
                <a:ea typeface="Calibri"/>
                <a:cs typeface="Calibri"/>
                <a:sym typeface="Calibri"/>
              </a:rPr>
              <a:t>Functional and simple hair clips or bands are acceptable. They should be plain in design and either red, white or black. </a:t>
            </a:r>
            <a:endParaRPr dirty="0"/>
          </a:p>
          <a:p>
            <a:pPr marL="0" marR="0" lvl="0" indent="0" algn="l" rtl="0">
              <a:lnSpc>
                <a:spcPct val="80000"/>
              </a:lnSpc>
              <a:spcBef>
                <a:spcPts val="352"/>
              </a:spcBef>
              <a:spcAft>
                <a:spcPts val="0"/>
              </a:spcAft>
              <a:buClr>
                <a:schemeClr val="dk1"/>
              </a:buClr>
              <a:buSzPts val="1760"/>
              <a:buFont typeface="Arial"/>
              <a:buNone/>
            </a:pPr>
            <a:r>
              <a:rPr lang="en-GB" sz="1760" b="0" i="0" u="none" strike="noStrike" cap="none" dirty="0">
                <a:solidFill>
                  <a:schemeClr val="dk1"/>
                </a:solidFill>
                <a:latin typeface="Calibri"/>
                <a:ea typeface="Calibri"/>
                <a:cs typeface="Calibri"/>
                <a:sym typeface="Calibri"/>
              </a:rPr>
              <a:t> </a:t>
            </a:r>
            <a:endParaRPr sz="1760" b="0" i="0" u="none" strike="noStrike" cap="none" dirty="0">
              <a:solidFill>
                <a:schemeClr val="dk1"/>
              </a:solidFill>
              <a:latin typeface="Calibri"/>
              <a:ea typeface="Calibri"/>
              <a:cs typeface="Calibri"/>
              <a:sym typeface="Calibri"/>
            </a:endParaRPr>
          </a:p>
          <a:p>
            <a:pPr marL="0" marR="0" lvl="0" indent="0" algn="l" rtl="0">
              <a:lnSpc>
                <a:spcPct val="80000"/>
              </a:lnSpc>
              <a:spcBef>
                <a:spcPts val="352"/>
              </a:spcBef>
              <a:spcAft>
                <a:spcPts val="0"/>
              </a:spcAft>
              <a:buClr>
                <a:schemeClr val="dk1"/>
              </a:buClr>
              <a:buSzPts val="1760"/>
              <a:buFont typeface="Arial"/>
              <a:buNone/>
            </a:pPr>
            <a:r>
              <a:rPr lang="en-GB" sz="1760" b="1" i="0" u="none" strike="noStrike" cap="none" dirty="0">
                <a:solidFill>
                  <a:schemeClr val="dk1"/>
                </a:solidFill>
                <a:latin typeface="Calibri"/>
                <a:ea typeface="Calibri"/>
                <a:cs typeface="Calibri"/>
                <a:sym typeface="Calibri"/>
              </a:rPr>
              <a:t>Jewellery</a:t>
            </a:r>
            <a:endParaRPr sz="1760" b="0" i="0" u="none" strike="noStrike" cap="none" dirty="0">
              <a:solidFill>
                <a:schemeClr val="dk1"/>
              </a:solidFill>
              <a:latin typeface="Calibri"/>
              <a:ea typeface="Calibri"/>
              <a:cs typeface="Calibri"/>
              <a:sym typeface="Calibri"/>
            </a:endParaRPr>
          </a:p>
          <a:p>
            <a:pPr marL="342900" marR="0" lvl="0" indent="-342900" algn="l" rtl="0">
              <a:lnSpc>
                <a:spcPct val="80000"/>
              </a:lnSpc>
              <a:spcBef>
                <a:spcPts val="352"/>
              </a:spcBef>
              <a:spcAft>
                <a:spcPts val="0"/>
              </a:spcAft>
              <a:buClr>
                <a:schemeClr val="dk1"/>
              </a:buClr>
              <a:buSzPts val="1760"/>
              <a:buFont typeface="Arial"/>
              <a:buChar char="•"/>
            </a:pPr>
            <a:r>
              <a:rPr lang="en-GB" sz="1760" b="0" i="0" u="none" strike="noStrike" cap="none" dirty="0">
                <a:solidFill>
                  <a:schemeClr val="dk1"/>
                </a:solidFill>
                <a:latin typeface="Calibri"/>
                <a:ea typeface="Calibri"/>
                <a:cs typeface="Calibri"/>
                <a:sym typeface="Calibri"/>
              </a:rPr>
              <a:t>Small stud earrings</a:t>
            </a:r>
            <a:endParaRPr dirty="0"/>
          </a:p>
          <a:p>
            <a:pPr marL="342900" marR="0" lvl="0" indent="-342900" algn="l" rtl="0">
              <a:lnSpc>
                <a:spcPct val="80000"/>
              </a:lnSpc>
              <a:spcBef>
                <a:spcPts val="352"/>
              </a:spcBef>
              <a:spcAft>
                <a:spcPts val="0"/>
              </a:spcAft>
              <a:buClr>
                <a:schemeClr val="dk1"/>
              </a:buClr>
              <a:buSzPts val="1760"/>
              <a:buFont typeface="Arial"/>
              <a:buChar char="•"/>
            </a:pPr>
            <a:r>
              <a:rPr lang="en-GB" sz="1760" b="0" i="0" u="none" strike="noStrike" cap="none" dirty="0">
                <a:solidFill>
                  <a:schemeClr val="dk1"/>
                </a:solidFill>
                <a:latin typeface="Calibri"/>
                <a:ea typeface="Calibri"/>
                <a:cs typeface="Calibri"/>
                <a:sym typeface="Calibri"/>
              </a:rPr>
              <a:t>Watch</a:t>
            </a:r>
            <a:endParaRPr sz="1760" b="0" i="0" u="none" strike="noStrike" cap="none" dirty="0">
              <a:solidFill>
                <a:schemeClr val="dk1"/>
              </a:solidFill>
              <a:latin typeface="Calibri"/>
              <a:ea typeface="Calibri"/>
              <a:cs typeface="Calibri"/>
              <a:sym typeface="Calibri"/>
            </a:endParaRPr>
          </a:p>
          <a:p>
            <a:pPr marL="0" marR="0" lvl="0" indent="0" algn="l" rtl="0">
              <a:lnSpc>
                <a:spcPct val="80000"/>
              </a:lnSpc>
              <a:spcBef>
                <a:spcPts val="352"/>
              </a:spcBef>
              <a:spcAft>
                <a:spcPts val="0"/>
              </a:spcAft>
              <a:buNone/>
            </a:pPr>
            <a:endParaRPr sz="1760" dirty="0"/>
          </a:p>
          <a:p>
            <a:pPr marL="0" marR="0" lvl="0" indent="0" algn="l" rtl="0">
              <a:lnSpc>
                <a:spcPct val="80000"/>
              </a:lnSpc>
              <a:spcBef>
                <a:spcPts val="352"/>
              </a:spcBef>
              <a:spcAft>
                <a:spcPts val="0"/>
              </a:spcAft>
              <a:buNone/>
            </a:pPr>
            <a:r>
              <a:rPr lang="en-GB" sz="1960" b="1" dirty="0"/>
              <a:t>WELLINGTON BOOTS</a:t>
            </a:r>
            <a:endParaRPr sz="1960" b="1" dirty="0"/>
          </a:p>
          <a:p>
            <a:pPr marL="0" marR="0" lvl="0" indent="0" algn="l" rtl="0">
              <a:lnSpc>
                <a:spcPct val="80000"/>
              </a:lnSpc>
              <a:spcBef>
                <a:spcPts val="352"/>
              </a:spcBef>
              <a:spcAft>
                <a:spcPts val="0"/>
              </a:spcAft>
              <a:buNone/>
            </a:pPr>
            <a:r>
              <a:rPr lang="en-GB" sz="1960" b="1" dirty="0"/>
              <a:t>All children </a:t>
            </a:r>
            <a:r>
              <a:rPr lang="en-GB" sz="1960" b="1" dirty="0" smtClean="0"/>
              <a:t>will need </a:t>
            </a:r>
            <a:r>
              <a:rPr lang="en-GB" sz="1960" b="1" dirty="0"/>
              <a:t>a pair of boot. </a:t>
            </a:r>
            <a:r>
              <a:rPr lang="en-GB" sz="1960" b="1" dirty="0" smtClean="0"/>
              <a:t>They will </a:t>
            </a:r>
            <a:r>
              <a:rPr lang="en-GB" sz="1960" b="1" dirty="0"/>
              <a:t>need to be kept in school so that when we are on the field in the winter then the child’s school shoes do not get dirty. In order to spread out at break and lunch we will be using the field all year round.</a:t>
            </a:r>
            <a:endParaRPr sz="1960" b="1" dirty="0"/>
          </a:p>
          <a:p>
            <a:pPr marL="0" marR="0" lvl="0" indent="0" algn="l" rtl="0">
              <a:lnSpc>
                <a:spcPct val="80000"/>
              </a:lnSpc>
              <a:spcBef>
                <a:spcPts val="352"/>
              </a:spcBef>
              <a:spcAft>
                <a:spcPts val="0"/>
              </a:spcAft>
              <a:buNone/>
            </a:pPr>
            <a:endParaRPr sz="1760" b="1" dirty="0"/>
          </a:p>
          <a:p>
            <a:pPr marL="0" marR="0" lvl="0" indent="0" algn="l" rtl="0">
              <a:lnSpc>
                <a:spcPct val="80000"/>
              </a:lnSpc>
              <a:spcBef>
                <a:spcPts val="352"/>
              </a:spcBef>
              <a:spcAft>
                <a:spcPts val="0"/>
              </a:spcAft>
              <a:buNone/>
            </a:pPr>
            <a:endParaRPr sz="1760" dirty="0"/>
          </a:p>
          <a:p>
            <a:pPr marL="342900" marR="0" lvl="0" indent="-231140" algn="l" rtl="0">
              <a:lnSpc>
                <a:spcPct val="80000"/>
              </a:lnSpc>
              <a:spcBef>
                <a:spcPts val="352"/>
              </a:spcBef>
              <a:spcAft>
                <a:spcPts val="0"/>
              </a:spcAft>
              <a:buClr>
                <a:schemeClr val="dk1"/>
              </a:buClr>
              <a:buSzPts val="1760"/>
              <a:buFont typeface="Arial"/>
              <a:buNone/>
            </a:pPr>
            <a:endParaRPr sz="1760" dirty="0"/>
          </a:p>
          <a:p>
            <a:pPr marL="0" marR="0" lvl="0" indent="0" algn="l" rtl="0">
              <a:lnSpc>
                <a:spcPct val="80000"/>
              </a:lnSpc>
              <a:spcBef>
                <a:spcPts val="352"/>
              </a:spcBef>
              <a:spcAft>
                <a:spcPts val="0"/>
              </a:spcAft>
              <a:buClr>
                <a:schemeClr val="dk1"/>
              </a:buClr>
              <a:buSzPts val="1760"/>
              <a:buFont typeface="Arial"/>
              <a:buNone/>
            </a:pPr>
            <a:endParaRPr sz="176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640"/>
              </a:spcBef>
              <a:spcAft>
                <a:spcPts val="0"/>
              </a:spcAft>
              <a:buClr>
                <a:schemeClr val="dk1"/>
              </a:buClr>
              <a:buSzPts val="1100"/>
              <a:buFont typeface="Arial"/>
              <a:buNone/>
            </a:pPr>
            <a:r>
              <a:rPr lang="en-GB" sz="3200" b="1"/>
              <a:t>PE lessons</a:t>
            </a:r>
            <a:endParaRPr b="1"/>
          </a:p>
        </p:txBody>
      </p:sp>
      <p:sp>
        <p:nvSpPr>
          <p:cNvPr id="197" name="Google Shape;197;p29"/>
          <p:cNvSpPr txBox="1">
            <a:spLocks noGrp="1"/>
          </p:cNvSpPr>
          <p:nvPr>
            <p:ph type="body" idx="1"/>
          </p:nvPr>
        </p:nvSpPr>
        <p:spPr>
          <a:xfrm>
            <a:off x="457200" y="1417650"/>
            <a:ext cx="8229600" cy="4246800"/>
          </a:xfrm>
          <a:prstGeom prst="rect">
            <a:avLst/>
          </a:prstGeom>
        </p:spPr>
        <p:txBody>
          <a:bodyPr spcFirstLastPara="1" wrap="square" lIns="91425" tIns="45700" rIns="91425" bIns="45700" anchor="t" anchorCtr="0">
            <a:noAutofit/>
          </a:bodyPr>
          <a:lstStyle/>
          <a:p>
            <a:pPr marL="457200" lvl="0" indent="-431800" algn="l" rtl="0">
              <a:spcBef>
                <a:spcPts val="640"/>
              </a:spcBef>
              <a:spcAft>
                <a:spcPts val="0"/>
              </a:spcAft>
              <a:buSzPts val="3200"/>
              <a:buChar char="•"/>
            </a:pPr>
            <a:r>
              <a:rPr lang="en-GB"/>
              <a:t>All jewellery has to be taken off for P.E.</a:t>
            </a:r>
            <a:endParaRPr/>
          </a:p>
          <a:p>
            <a:pPr marL="457200" lvl="0" indent="-431800" algn="l" rtl="0">
              <a:spcBef>
                <a:spcPts val="0"/>
              </a:spcBef>
              <a:spcAft>
                <a:spcPts val="0"/>
              </a:spcAft>
              <a:buSzPts val="3200"/>
              <a:buChar char="•"/>
            </a:pPr>
            <a:r>
              <a:rPr lang="en-GB"/>
              <a:t>We will allow 3 weeks grace for pierced earrings. Tape on ears is not allowed.</a:t>
            </a:r>
            <a:endParaRPr/>
          </a:p>
          <a:p>
            <a:pPr marL="457200" lvl="0" indent="-431800" algn="l" rtl="0">
              <a:spcBef>
                <a:spcPts val="0"/>
              </a:spcBef>
              <a:spcAft>
                <a:spcPts val="0"/>
              </a:spcAft>
              <a:buSzPts val="3200"/>
              <a:buChar char="•"/>
            </a:pPr>
            <a:r>
              <a:rPr lang="en-GB"/>
              <a:t>If child is a little off colour they will still take part in PE lessons but we appreciate they won’t be full fitness.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0"/>
          <p:cNvSpPr txBox="1">
            <a:spLocks noGrp="1"/>
          </p:cNvSpPr>
          <p:nvPr>
            <p:ph type="title"/>
          </p:nvPr>
        </p:nvSpPr>
        <p:spPr>
          <a:xfrm>
            <a:off x="457200" y="263513"/>
            <a:ext cx="8229600" cy="792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92D050"/>
              </a:buClr>
              <a:buSzPts val="4400"/>
              <a:buFont typeface="Calibri"/>
              <a:buNone/>
            </a:pPr>
            <a:r>
              <a:rPr lang="en-GB" sz="4400" b="1" i="0" u="none" strike="noStrike" cap="none">
                <a:solidFill>
                  <a:srgbClr val="000000"/>
                </a:solidFill>
              </a:rPr>
              <a:t>Typical Day </a:t>
            </a:r>
            <a:r>
              <a:rPr lang="en-GB" sz="3000" b="1">
                <a:solidFill>
                  <a:srgbClr val="000000"/>
                </a:solidFill>
              </a:rPr>
              <a:t>4M</a:t>
            </a:r>
            <a:endParaRPr sz="3000" b="1" i="0" u="none" strike="noStrike" cap="none">
              <a:solidFill>
                <a:srgbClr val="000000"/>
              </a:solidFill>
            </a:endParaRPr>
          </a:p>
        </p:txBody>
      </p:sp>
      <p:graphicFrame>
        <p:nvGraphicFramePr>
          <p:cNvPr id="203" name="Google Shape;203;p30"/>
          <p:cNvGraphicFramePr/>
          <p:nvPr/>
        </p:nvGraphicFramePr>
        <p:xfrm>
          <a:off x="108175" y="1298575"/>
          <a:ext cx="8927650" cy="5444425"/>
        </p:xfrm>
        <a:graphic>
          <a:graphicData uri="http://schemas.openxmlformats.org/drawingml/2006/table">
            <a:tbl>
              <a:tblPr bandRow="1">
                <a:noFill/>
                <a:tableStyleId>{11728731-2DF6-4FC2-9F70-13A9926BA412}</a:tableStyleId>
              </a:tblPr>
              <a:tblGrid>
                <a:gridCol w="661750">
                  <a:extLst>
                    <a:ext uri="{9D8B030D-6E8A-4147-A177-3AD203B41FA5}">
                      <a16:colId xmlns:a16="http://schemas.microsoft.com/office/drawing/2014/main" val="20000"/>
                    </a:ext>
                  </a:extLst>
                </a:gridCol>
                <a:gridCol w="866750">
                  <a:extLst>
                    <a:ext uri="{9D8B030D-6E8A-4147-A177-3AD203B41FA5}">
                      <a16:colId xmlns:a16="http://schemas.microsoft.com/office/drawing/2014/main" val="20001"/>
                    </a:ext>
                  </a:extLst>
                </a:gridCol>
                <a:gridCol w="833425">
                  <a:extLst>
                    <a:ext uri="{9D8B030D-6E8A-4147-A177-3AD203B41FA5}">
                      <a16:colId xmlns:a16="http://schemas.microsoft.com/office/drawing/2014/main" val="20002"/>
                    </a:ext>
                  </a:extLst>
                </a:gridCol>
                <a:gridCol w="382850">
                  <a:extLst>
                    <a:ext uri="{9D8B030D-6E8A-4147-A177-3AD203B41FA5}">
                      <a16:colId xmlns:a16="http://schemas.microsoft.com/office/drawing/2014/main" val="20003"/>
                    </a:ext>
                  </a:extLst>
                </a:gridCol>
                <a:gridCol w="791200">
                  <a:extLst>
                    <a:ext uri="{9D8B030D-6E8A-4147-A177-3AD203B41FA5}">
                      <a16:colId xmlns:a16="http://schemas.microsoft.com/office/drawing/2014/main" val="20004"/>
                    </a:ext>
                  </a:extLst>
                </a:gridCol>
                <a:gridCol w="583400">
                  <a:extLst>
                    <a:ext uri="{9D8B030D-6E8A-4147-A177-3AD203B41FA5}">
                      <a16:colId xmlns:a16="http://schemas.microsoft.com/office/drawing/2014/main" val="20005"/>
                    </a:ext>
                  </a:extLst>
                </a:gridCol>
                <a:gridCol w="525050">
                  <a:extLst>
                    <a:ext uri="{9D8B030D-6E8A-4147-A177-3AD203B41FA5}">
                      <a16:colId xmlns:a16="http://schemas.microsoft.com/office/drawing/2014/main" val="20006"/>
                    </a:ext>
                  </a:extLst>
                </a:gridCol>
                <a:gridCol w="683400">
                  <a:extLst>
                    <a:ext uri="{9D8B030D-6E8A-4147-A177-3AD203B41FA5}">
                      <a16:colId xmlns:a16="http://schemas.microsoft.com/office/drawing/2014/main" val="20007"/>
                    </a:ext>
                  </a:extLst>
                </a:gridCol>
                <a:gridCol w="541725">
                  <a:extLst>
                    <a:ext uri="{9D8B030D-6E8A-4147-A177-3AD203B41FA5}">
                      <a16:colId xmlns:a16="http://schemas.microsoft.com/office/drawing/2014/main" val="20008"/>
                    </a:ext>
                  </a:extLst>
                </a:gridCol>
                <a:gridCol w="1008425">
                  <a:extLst>
                    <a:ext uri="{9D8B030D-6E8A-4147-A177-3AD203B41FA5}">
                      <a16:colId xmlns:a16="http://schemas.microsoft.com/office/drawing/2014/main" val="20009"/>
                    </a:ext>
                  </a:extLst>
                </a:gridCol>
                <a:gridCol w="708400">
                  <a:extLst>
                    <a:ext uri="{9D8B030D-6E8A-4147-A177-3AD203B41FA5}">
                      <a16:colId xmlns:a16="http://schemas.microsoft.com/office/drawing/2014/main" val="20010"/>
                    </a:ext>
                  </a:extLst>
                </a:gridCol>
                <a:gridCol w="382850">
                  <a:extLst>
                    <a:ext uri="{9D8B030D-6E8A-4147-A177-3AD203B41FA5}">
                      <a16:colId xmlns:a16="http://schemas.microsoft.com/office/drawing/2014/main" val="20011"/>
                    </a:ext>
                  </a:extLst>
                </a:gridCol>
                <a:gridCol w="958425">
                  <a:extLst>
                    <a:ext uri="{9D8B030D-6E8A-4147-A177-3AD203B41FA5}">
                      <a16:colId xmlns:a16="http://schemas.microsoft.com/office/drawing/2014/main" val="20012"/>
                    </a:ext>
                  </a:extLst>
                </a:gridCol>
              </a:tblGrid>
              <a:tr h="617000">
                <a:tc>
                  <a:txBody>
                    <a:bodyPr/>
                    <a:lstStyle/>
                    <a:p>
                      <a:pPr marL="0" lvl="0" indent="0" algn="l" rtl="0">
                        <a:spcBef>
                          <a:spcPts val="0"/>
                        </a:spcBef>
                        <a:spcAft>
                          <a:spcPts val="0"/>
                        </a:spcAft>
                        <a:buNone/>
                      </a:pPr>
                      <a:r>
                        <a:rPr lang="en-GB" sz="1200" b="1">
                          <a:latin typeface="Calibri"/>
                          <a:ea typeface="Calibri"/>
                          <a:cs typeface="Calibri"/>
                          <a:sym typeface="Calibri"/>
                        </a:rPr>
                        <a:t>           Class</a:t>
                      </a:r>
                      <a:endParaRPr sz="1200" b="1">
                        <a:latin typeface="Calibri"/>
                        <a:ea typeface="Calibri"/>
                        <a:cs typeface="Calibri"/>
                        <a:sym typeface="Calibri"/>
                      </a:endParaRPr>
                    </a:p>
                    <a:p>
                      <a:pPr marL="0" lvl="0" indent="0" algn="ctr" rtl="0">
                        <a:spcBef>
                          <a:spcPts val="0"/>
                        </a:spcBef>
                        <a:spcAft>
                          <a:spcPts val="0"/>
                        </a:spcAft>
                        <a:buNone/>
                      </a:pPr>
                      <a:r>
                        <a:rPr lang="en-GB" sz="1200" b="1">
                          <a:latin typeface="Calibri"/>
                          <a:ea typeface="Calibri"/>
                          <a:cs typeface="Calibri"/>
                          <a:sym typeface="Calibri"/>
                        </a:rPr>
                        <a:t> </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8:40 – 9:00</a:t>
                      </a:r>
                      <a:endParaRPr sz="1200" b="1">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b="1">
                          <a:latin typeface="Calibri"/>
                          <a:ea typeface="Calibri"/>
                          <a:cs typeface="Calibri"/>
                          <a:sym typeface="Calibri"/>
                        </a:rPr>
                        <a:t>9-10</a:t>
                      </a:r>
                      <a:endParaRPr sz="1200" b="1">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b="1">
                          <a:latin typeface="Calibri"/>
                          <a:ea typeface="Calibri"/>
                          <a:cs typeface="Calibri"/>
                          <a:sym typeface="Calibri"/>
                        </a:rPr>
                        <a:t>10-10:25</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10:25 – 10:45 </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10:45 – 11:00</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11:00 – 12:15</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12:15 – 1:15</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1:15 – 2:15</a:t>
                      </a:r>
                      <a:endParaRPr sz="1200" b="1">
                        <a:latin typeface="Calibri"/>
                        <a:ea typeface="Calibri"/>
                        <a:cs typeface="Calibri"/>
                        <a:sym typeface="Calibri"/>
                      </a:endParaRPr>
                    </a:p>
                  </a:txBody>
                  <a:tcPr marL="73025" marR="73025" marT="0" marB="0" anchor="ctr"/>
                </a:tc>
                <a:tc gridSpan="2">
                  <a:txBody>
                    <a:bodyPr/>
                    <a:lstStyle/>
                    <a:p>
                      <a:pPr marL="0" marR="161925" lvl="0" indent="0" algn="ctr" rtl="0">
                        <a:spcBef>
                          <a:spcPts val="0"/>
                        </a:spcBef>
                        <a:spcAft>
                          <a:spcPts val="0"/>
                        </a:spcAft>
                        <a:buNone/>
                      </a:pPr>
                      <a:r>
                        <a:rPr lang="en-GB" sz="1200" b="1">
                          <a:latin typeface="Calibri"/>
                          <a:ea typeface="Calibri"/>
                          <a:cs typeface="Calibri"/>
                          <a:sym typeface="Calibri"/>
                        </a:rPr>
                        <a:t>2:15 –</a:t>
                      </a:r>
                      <a:endParaRPr sz="1200" b="1">
                        <a:latin typeface="Calibri"/>
                        <a:ea typeface="Calibri"/>
                        <a:cs typeface="Calibri"/>
                        <a:sym typeface="Calibri"/>
                      </a:endParaRPr>
                    </a:p>
                    <a:p>
                      <a:pPr marL="0" marR="180975" lvl="0" indent="0" algn="ctr" rtl="0">
                        <a:spcBef>
                          <a:spcPts val="0"/>
                        </a:spcBef>
                        <a:spcAft>
                          <a:spcPts val="0"/>
                        </a:spcAft>
                        <a:buNone/>
                      </a:pPr>
                      <a:r>
                        <a:rPr lang="en-GB" sz="1200" b="1">
                          <a:latin typeface="Calibri"/>
                          <a:ea typeface="Calibri"/>
                          <a:cs typeface="Calibri"/>
                          <a:sym typeface="Calibri"/>
                        </a:rPr>
                        <a:t>3:00</a:t>
                      </a:r>
                      <a:endParaRPr sz="1200" b="1">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marR="161925" lvl="0" indent="0" algn="ctr" rtl="0">
                        <a:spcBef>
                          <a:spcPts val="0"/>
                        </a:spcBef>
                        <a:spcAft>
                          <a:spcPts val="0"/>
                        </a:spcAft>
                        <a:buNone/>
                      </a:pPr>
                      <a:r>
                        <a:rPr lang="en-GB" sz="1200" b="1">
                          <a:latin typeface="Calibri"/>
                          <a:ea typeface="Calibri"/>
                          <a:cs typeface="Calibri"/>
                          <a:sym typeface="Calibri"/>
                        </a:rPr>
                        <a:t>3:00-3:15</a:t>
                      </a:r>
                      <a:endParaRPr sz="1200" b="1">
                        <a:latin typeface="Calibri"/>
                        <a:ea typeface="Calibri"/>
                        <a:cs typeface="Calibri"/>
                        <a:sym typeface="Calibri"/>
                      </a:endParaRPr>
                    </a:p>
                  </a:txBody>
                  <a:tcPr marL="73025" marR="73025" marT="0" marB="0" anchor="ctr"/>
                </a:tc>
                <a:extLst>
                  <a:ext uri="{0D108BD9-81ED-4DB2-BD59-A6C34878D82A}">
                    <a16:rowId xmlns:a16="http://schemas.microsoft.com/office/drawing/2014/main" val="10000"/>
                  </a:ext>
                </a:extLst>
              </a:tr>
              <a:tr h="1005650">
                <a:tc>
                  <a:txBody>
                    <a:bodyPr/>
                    <a:lstStyle/>
                    <a:p>
                      <a:pPr marL="0" lvl="0" indent="0" algn="ctr" rtl="0">
                        <a:spcBef>
                          <a:spcPts val="0"/>
                        </a:spcBef>
                        <a:spcAft>
                          <a:spcPts val="0"/>
                        </a:spcAft>
                        <a:buNone/>
                      </a:pPr>
                      <a:r>
                        <a:rPr lang="en-GB" sz="1200" b="1">
                          <a:latin typeface="Calibri"/>
                          <a:ea typeface="Calibri"/>
                          <a:cs typeface="Calibri"/>
                          <a:sym typeface="Calibri"/>
                        </a:rPr>
                        <a:t>Mon</a:t>
                      </a:r>
                      <a:endParaRPr sz="1200" b="1">
                        <a:latin typeface="Calibri"/>
                        <a:ea typeface="Calibri"/>
                        <a:cs typeface="Calibri"/>
                        <a:sym typeface="Calibri"/>
                      </a:endParaRPr>
                    </a:p>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gridSpan="2">
                  <a:txBody>
                    <a:bodyPr/>
                    <a:lstStyle/>
                    <a:p>
                      <a:pPr marL="0" marR="71755" lvl="0" indent="0" algn="ctr" rtl="0">
                        <a:spcBef>
                          <a:spcPts val="0"/>
                        </a:spcBef>
                        <a:spcAft>
                          <a:spcPts val="0"/>
                        </a:spcAft>
                        <a:buNone/>
                      </a:pPr>
                      <a:r>
                        <a:rPr lang="en-GB" sz="1200">
                          <a:latin typeface="Calibri"/>
                          <a:ea typeface="Calibri"/>
                          <a:cs typeface="Calibri"/>
                          <a:sym typeface="Calibri"/>
                        </a:rPr>
                        <a:t>English </a:t>
                      </a:r>
                      <a:endParaRPr sz="1200">
                        <a:latin typeface="Calibri"/>
                        <a:ea typeface="Calibri"/>
                        <a:cs typeface="Calibri"/>
                        <a:sym typeface="Calibri"/>
                      </a:endParaRPr>
                    </a:p>
                    <a:p>
                      <a:pPr marL="0" marR="71755" lvl="0" indent="0" algn="ctr" rtl="0">
                        <a:spcBef>
                          <a:spcPts val="0"/>
                        </a:spcBef>
                        <a:spcAft>
                          <a:spcPts val="0"/>
                        </a:spcAft>
                        <a:buNone/>
                      </a:pP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a:latin typeface="Calibri"/>
                          <a:ea typeface="Calibri"/>
                          <a:cs typeface="Calibri"/>
                          <a:sym typeface="Calibri"/>
                        </a:rPr>
                        <a:t>R Reading</a:t>
                      </a:r>
                      <a:endParaRPr sz="1200">
                        <a:latin typeface="Calibri"/>
                        <a:ea typeface="Calibri"/>
                        <a:cs typeface="Calibri"/>
                        <a:sym typeface="Calibri"/>
                      </a:endParaRPr>
                    </a:p>
                  </a:txBody>
                  <a:tcPr marL="73025" marR="73025" marT="0" marB="0" anchor="ctr"/>
                </a:tc>
                <a:tc>
                  <a:txBody>
                    <a:bodyPr/>
                    <a:lstStyle/>
                    <a:p>
                      <a:pPr marL="0" lvl="0" indent="0" algn="ctr" rtl="0">
                        <a:lnSpc>
                          <a:spcPct val="115000"/>
                        </a:lnSpc>
                        <a:spcBef>
                          <a:spcPts val="0"/>
                        </a:spcBef>
                        <a:spcAft>
                          <a:spcPts val="0"/>
                        </a:spcAft>
                        <a:buNone/>
                      </a:pPr>
                      <a:r>
                        <a:rPr lang="en-GB" sz="800" b="1">
                          <a:latin typeface="Calibri"/>
                          <a:ea typeface="Calibri"/>
                          <a:cs typeface="Calibri"/>
                          <a:sym typeface="Calibri"/>
                        </a:rPr>
                        <a:t>Assembly</a:t>
                      </a:r>
                      <a:endParaRPr sz="800" b="1">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a:txBody>
                    <a:bodyPr/>
                    <a:lstStyle/>
                    <a:p>
                      <a:pPr marL="71755" marR="71755" lvl="0" indent="-71755" algn="ctr" rtl="0">
                        <a:lnSpc>
                          <a:spcPct val="107916"/>
                        </a:lnSpc>
                        <a:spcBef>
                          <a:spcPts val="0"/>
                        </a:spcBef>
                        <a:spcAft>
                          <a:spcPts val="800"/>
                        </a:spcAft>
                        <a:buNone/>
                      </a:pPr>
                      <a:r>
                        <a:rPr lang="en-GB" sz="1200">
                          <a:latin typeface="Calibri"/>
                          <a:ea typeface="Calibri"/>
                          <a:cs typeface="Calibri"/>
                          <a:sym typeface="Calibri"/>
                        </a:rPr>
                        <a:t>PE</a:t>
                      </a:r>
                      <a:endParaRPr sz="12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i="1">
                          <a:latin typeface="Calibri"/>
                          <a:ea typeface="Calibri"/>
                          <a:cs typeface="Calibri"/>
                          <a:sym typeface="Calibri"/>
                        </a:rPr>
                        <a:t>French</a:t>
                      </a:r>
                      <a:endParaRPr sz="1200" i="1">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i="1">
                          <a:latin typeface="Calibri"/>
                          <a:ea typeface="Calibri"/>
                          <a:cs typeface="Calibri"/>
                          <a:sym typeface="Calibri"/>
                        </a:rPr>
                        <a:t>Story</a:t>
                      </a:r>
                      <a:endParaRPr sz="1200" i="1">
                        <a:latin typeface="Calibri"/>
                        <a:ea typeface="Calibri"/>
                        <a:cs typeface="Calibri"/>
                        <a:sym typeface="Calibri"/>
                      </a:endParaRPr>
                    </a:p>
                  </a:txBody>
                  <a:tcPr marL="73025" marR="73025" marT="0" marB="0" anchor="ctr"/>
                </a:tc>
                <a:extLst>
                  <a:ext uri="{0D108BD9-81ED-4DB2-BD59-A6C34878D82A}">
                    <a16:rowId xmlns:a16="http://schemas.microsoft.com/office/drawing/2014/main" val="10001"/>
                  </a:ext>
                </a:extLst>
              </a:tr>
              <a:tr h="963750">
                <a:tc>
                  <a:txBody>
                    <a:bodyPr/>
                    <a:lstStyle/>
                    <a:p>
                      <a:pPr marL="0" lvl="0" indent="0" algn="ctr" rtl="0">
                        <a:spcBef>
                          <a:spcPts val="0"/>
                        </a:spcBef>
                        <a:spcAft>
                          <a:spcPts val="0"/>
                        </a:spcAft>
                        <a:buNone/>
                      </a:pPr>
                      <a:r>
                        <a:rPr lang="en-GB" sz="1200" b="1">
                          <a:latin typeface="Calibri"/>
                          <a:ea typeface="Calibri"/>
                          <a:cs typeface="Calibri"/>
                          <a:sym typeface="Calibri"/>
                        </a:rPr>
                        <a:t>Tues</a:t>
                      </a:r>
                      <a:endParaRPr sz="1200" b="1">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English</a:t>
                      </a:r>
                      <a:endParaRPr sz="1200">
                        <a:latin typeface="Calibri"/>
                        <a:ea typeface="Calibri"/>
                        <a:cs typeface="Calibri"/>
                        <a:sym typeface="Calibri"/>
                      </a:endParaRPr>
                    </a:p>
                  </a:txBody>
                  <a:tcPr marL="73025" marR="73025" marT="0" marB="0" anchor="ctr"/>
                </a:tc>
                <a:tc hMerge="1">
                  <a:txBody>
                    <a:bodyPr/>
                    <a:lstStyle/>
                    <a:p>
                      <a:endParaRPr lang="en-US"/>
                    </a:p>
                  </a:txBody>
                  <a:tcPr/>
                </a:tc>
                <a:tc gridSpan="2">
                  <a:txBody>
                    <a:bodyPr/>
                    <a:lstStyle/>
                    <a:p>
                      <a:pPr marL="0" lvl="0" indent="0" algn="ctr" rtl="0">
                        <a:spcBef>
                          <a:spcPts val="0"/>
                        </a:spcBef>
                        <a:spcAft>
                          <a:spcPts val="0"/>
                        </a:spcAft>
                        <a:buNone/>
                      </a:pPr>
                      <a:r>
                        <a:rPr lang="en-GB" sz="1200">
                          <a:latin typeface="Calibri"/>
                          <a:ea typeface="Calibri"/>
                          <a:cs typeface="Calibri"/>
                          <a:sym typeface="Calibri"/>
                        </a:rPr>
                        <a:t>HW / Spelling</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a:txBody>
                    <a:bodyPr/>
                    <a:lstStyle/>
                    <a:p>
                      <a:pPr marL="71755" marR="71755" lvl="0" indent="-71755" algn="ctr" rtl="0">
                        <a:lnSpc>
                          <a:spcPct val="107916"/>
                        </a:lnSpc>
                        <a:spcBef>
                          <a:spcPts val="0"/>
                        </a:spcBef>
                        <a:spcAft>
                          <a:spcPts val="800"/>
                        </a:spcAft>
                        <a:buNone/>
                      </a:pPr>
                      <a:r>
                        <a:rPr lang="en-GB" sz="1200">
                          <a:latin typeface="Calibri"/>
                          <a:ea typeface="Calibri"/>
                          <a:cs typeface="Calibri"/>
                          <a:sym typeface="Calibri"/>
                        </a:rPr>
                        <a:t>Creative</a:t>
                      </a:r>
                      <a:endParaRPr sz="12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Grammar</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i="1">
                          <a:latin typeface="Calibri"/>
                          <a:ea typeface="Calibri"/>
                          <a:cs typeface="Calibri"/>
                          <a:sym typeface="Calibri"/>
                        </a:rPr>
                        <a:t>Story</a:t>
                      </a:r>
                      <a:endParaRPr sz="1200" i="1">
                        <a:latin typeface="Calibri"/>
                        <a:ea typeface="Calibri"/>
                        <a:cs typeface="Calibri"/>
                        <a:sym typeface="Calibri"/>
                      </a:endParaRPr>
                    </a:p>
                  </a:txBody>
                  <a:tcPr marL="73025" marR="73025" marT="0" marB="0" anchor="ctr"/>
                </a:tc>
                <a:extLst>
                  <a:ext uri="{0D108BD9-81ED-4DB2-BD59-A6C34878D82A}">
                    <a16:rowId xmlns:a16="http://schemas.microsoft.com/office/drawing/2014/main" val="10002"/>
                  </a:ext>
                </a:extLst>
              </a:tr>
              <a:tr h="893900">
                <a:tc>
                  <a:txBody>
                    <a:bodyPr/>
                    <a:lstStyle/>
                    <a:p>
                      <a:pPr marL="0" lvl="0" indent="0" algn="ctr" rtl="0">
                        <a:spcBef>
                          <a:spcPts val="0"/>
                        </a:spcBef>
                        <a:spcAft>
                          <a:spcPts val="0"/>
                        </a:spcAft>
                        <a:buNone/>
                      </a:pPr>
                      <a:r>
                        <a:rPr lang="en-GB" sz="1200" b="1">
                          <a:latin typeface="Calibri"/>
                          <a:ea typeface="Calibri"/>
                          <a:cs typeface="Calibri"/>
                          <a:sym typeface="Calibri"/>
                        </a:rPr>
                        <a:t>Wed</a:t>
                      </a:r>
                      <a:endParaRPr sz="1200" b="1">
                        <a:latin typeface="Calibri"/>
                        <a:ea typeface="Calibri"/>
                        <a:cs typeface="Calibri"/>
                        <a:sym typeface="Calibri"/>
                      </a:endParaRPr>
                    </a:p>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English</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a:latin typeface="Calibri"/>
                          <a:ea typeface="Calibri"/>
                          <a:cs typeface="Calibri"/>
                          <a:sym typeface="Calibri"/>
                        </a:rPr>
                        <a:t>R Reading</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800" b="1">
                          <a:latin typeface="Calibri"/>
                          <a:ea typeface="Calibri"/>
                          <a:cs typeface="Calibri"/>
                          <a:sym typeface="Calibri"/>
                        </a:rPr>
                        <a:t>Assembly</a:t>
                      </a:r>
                      <a:endParaRPr sz="8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a:txBody>
                    <a:bodyPr/>
                    <a:lstStyle/>
                    <a:p>
                      <a:pPr marL="71755" marR="71755" lvl="0" indent="-71755" algn="ctr" rtl="0">
                        <a:lnSpc>
                          <a:spcPct val="107916"/>
                        </a:lnSpc>
                        <a:spcBef>
                          <a:spcPts val="0"/>
                        </a:spcBef>
                        <a:spcAft>
                          <a:spcPts val="800"/>
                        </a:spcAft>
                        <a:buNone/>
                      </a:pPr>
                      <a:r>
                        <a:rPr lang="en-GB" sz="1200">
                          <a:latin typeface="Calibri"/>
                          <a:ea typeface="Calibri"/>
                          <a:cs typeface="Calibri"/>
                          <a:sym typeface="Calibri"/>
                        </a:rPr>
                        <a:t>Science</a:t>
                      </a:r>
                      <a:endParaRPr sz="12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Computing</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i="1">
                          <a:latin typeface="Calibri"/>
                          <a:ea typeface="Calibri"/>
                          <a:cs typeface="Calibri"/>
                          <a:sym typeface="Calibri"/>
                        </a:rPr>
                        <a:t>Story</a:t>
                      </a:r>
                      <a:endParaRPr sz="1200" i="1">
                        <a:latin typeface="Calibri"/>
                        <a:ea typeface="Calibri"/>
                        <a:cs typeface="Calibri"/>
                        <a:sym typeface="Calibri"/>
                      </a:endParaRPr>
                    </a:p>
                  </a:txBody>
                  <a:tcPr marL="73025" marR="73025" marT="0" marB="0" anchor="ctr"/>
                </a:tc>
                <a:extLst>
                  <a:ext uri="{0D108BD9-81ED-4DB2-BD59-A6C34878D82A}">
                    <a16:rowId xmlns:a16="http://schemas.microsoft.com/office/drawing/2014/main" val="10003"/>
                  </a:ext>
                </a:extLst>
              </a:tr>
              <a:tr h="935800">
                <a:tc>
                  <a:txBody>
                    <a:bodyPr/>
                    <a:lstStyle/>
                    <a:p>
                      <a:pPr marL="0" lvl="0" indent="0" algn="ctr" rtl="0">
                        <a:spcBef>
                          <a:spcPts val="0"/>
                        </a:spcBef>
                        <a:spcAft>
                          <a:spcPts val="0"/>
                        </a:spcAft>
                        <a:buNone/>
                      </a:pPr>
                      <a:r>
                        <a:rPr lang="en-GB" sz="1200" b="1">
                          <a:latin typeface="Calibri"/>
                          <a:ea typeface="Calibri"/>
                          <a:cs typeface="Calibri"/>
                          <a:sym typeface="Calibri"/>
                        </a:rPr>
                        <a:t>Thurs</a:t>
                      </a:r>
                      <a:endParaRPr sz="1200" b="1">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Music</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a:latin typeface="Calibri"/>
                          <a:ea typeface="Calibri"/>
                          <a:cs typeface="Calibri"/>
                          <a:sym typeface="Calibri"/>
                        </a:rPr>
                        <a:t>PE</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800" b="1">
                          <a:latin typeface="Calibri"/>
                          <a:ea typeface="Calibri"/>
                          <a:cs typeface="Calibri"/>
                          <a:sym typeface="Calibri"/>
                        </a:rPr>
                        <a:t>Assembly</a:t>
                      </a:r>
                      <a:endParaRPr sz="8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English</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a:txBody>
                    <a:bodyPr/>
                    <a:lstStyle/>
                    <a:p>
                      <a:pPr marL="71755" marR="71755" lvl="0" indent="-71755" algn="ctr" rtl="0">
                        <a:lnSpc>
                          <a:spcPct val="107916"/>
                        </a:lnSpc>
                        <a:spcBef>
                          <a:spcPts val="0"/>
                        </a:spcBef>
                        <a:spcAft>
                          <a:spcPts val="80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Grammar</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i="1">
                          <a:latin typeface="Calibri"/>
                          <a:ea typeface="Calibri"/>
                          <a:cs typeface="Calibri"/>
                          <a:sym typeface="Calibri"/>
                        </a:rPr>
                        <a:t>Story</a:t>
                      </a:r>
                      <a:endParaRPr sz="1200" i="1">
                        <a:latin typeface="Calibri"/>
                        <a:ea typeface="Calibri"/>
                        <a:cs typeface="Calibri"/>
                        <a:sym typeface="Calibri"/>
                      </a:endParaRPr>
                    </a:p>
                  </a:txBody>
                  <a:tcPr marL="73025" marR="73025" marT="0" marB="0" anchor="ctr"/>
                </a:tc>
                <a:extLst>
                  <a:ext uri="{0D108BD9-81ED-4DB2-BD59-A6C34878D82A}">
                    <a16:rowId xmlns:a16="http://schemas.microsoft.com/office/drawing/2014/main" val="10004"/>
                  </a:ext>
                </a:extLst>
              </a:tr>
              <a:tr h="1028325">
                <a:tc>
                  <a:txBody>
                    <a:bodyPr/>
                    <a:lstStyle/>
                    <a:p>
                      <a:pPr marL="0" lvl="0" indent="0" algn="ctr" rtl="0">
                        <a:spcBef>
                          <a:spcPts val="0"/>
                        </a:spcBef>
                        <a:spcAft>
                          <a:spcPts val="0"/>
                        </a:spcAft>
                        <a:buNone/>
                      </a:pPr>
                      <a:r>
                        <a:rPr lang="en-GB" sz="1200" b="1">
                          <a:latin typeface="Calibri"/>
                          <a:ea typeface="Calibri"/>
                          <a:cs typeface="Calibri"/>
                          <a:sym typeface="Calibri"/>
                        </a:rPr>
                        <a:t>Fri</a:t>
                      </a:r>
                      <a:endParaRPr sz="1200" b="1">
                        <a:latin typeface="Calibri"/>
                        <a:ea typeface="Calibri"/>
                        <a:cs typeface="Calibri"/>
                        <a:sym typeface="Calibri"/>
                      </a:endParaRPr>
                    </a:p>
                    <a:p>
                      <a:pPr marL="0" lvl="0" indent="0" algn="ctr" rtl="0">
                        <a:spcBef>
                          <a:spcPts val="0"/>
                        </a:spcBef>
                        <a:spcAft>
                          <a:spcPts val="0"/>
                        </a:spcAft>
                        <a:buNone/>
                      </a:pPr>
                      <a:r>
                        <a:rPr lang="en-GB" sz="1200">
                          <a:latin typeface="Calibri"/>
                          <a:ea typeface="Calibri"/>
                          <a:cs typeface="Calibri"/>
                          <a:sym typeface="Calibri"/>
                        </a:rPr>
                        <a:t>Early morning briefing</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English             </a:t>
                      </a:r>
                      <a:endParaRPr sz="1200">
                        <a:latin typeface="Calibri"/>
                        <a:ea typeface="Calibri"/>
                        <a:cs typeface="Calibri"/>
                        <a:sym typeface="Calibri"/>
                      </a:endParaRPr>
                    </a:p>
                  </a:txBody>
                  <a:tcPr marL="73025" marR="73025" marT="0" marB="0" anchor="ctr"/>
                </a:tc>
                <a:tc gridSpan="3">
                  <a:txBody>
                    <a:bodyPr/>
                    <a:lstStyle/>
                    <a:p>
                      <a:pPr marL="0" lvl="0" indent="0" algn="ctr" rtl="0">
                        <a:spcBef>
                          <a:spcPts val="0"/>
                        </a:spcBef>
                        <a:spcAft>
                          <a:spcPts val="0"/>
                        </a:spcAft>
                        <a:buNone/>
                      </a:pPr>
                      <a:r>
                        <a:rPr lang="en-GB" sz="1200">
                          <a:latin typeface="Calibri"/>
                          <a:ea typeface="Calibri"/>
                          <a:cs typeface="Calibri"/>
                          <a:sym typeface="Calibri"/>
                        </a:rPr>
                        <a:t>R Reading </a:t>
                      </a:r>
                      <a:endParaRPr sz="1200">
                        <a:latin typeface="Calibri"/>
                        <a:ea typeface="Calibri"/>
                        <a:cs typeface="Calibri"/>
                        <a:sym typeface="Calibri"/>
                      </a:endParaRPr>
                    </a:p>
                  </a:txBody>
                  <a:tcPr marL="73025" marR="73025" marT="0" marB="0" anchor="ctr"/>
                </a:tc>
                <a:tc hMerge="1">
                  <a:txBody>
                    <a:bodyPr/>
                    <a:lstStyle/>
                    <a:p>
                      <a:endParaRPr lang="en-US"/>
                    </a:p>
                  </a:txBody>
                  <a:tcPr/>
                </a:tc>
                <a:tc hMerge="1">
                  <a:txBody>
                    <a:bodyPr/>
                    <a:lstStyle/>
                    <a:p>
                      <a:endParaRPr lang="en-US"/>
                    </a:p>
                  </a:txBody>
                  <a:tcP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p>
                      <a:pPr marL="71755" marR="71755" lvl="0" indent="-71755" algn="ctr" rtl="0">
                        <a:spcBef>
                          <a:spcPts val="0"/>
                        </a:spcBef>
                        <a:spcAft>
                          <a:spcPts val="0"/>
                        </a:spcAft>
                        <a:buNone/>
                      </a:pP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a:txBody>
                    <a:bodyPr/>
                    <a:lstStyle/>
                    <a:p>
                      <a:pPr marL="0" marR="71755" lvl="0" indent="0" algn="l" rtl="0">
                        <a:spcBef>
                          <a:spcPts val="0"/>
                        </a:spcBef>
                        <a:spcAft>
                          <a:spcPts val="0"/>
                        </a:spcAft>
                        <a:buNone/>
                      </a:pPr>
                      <a:r>
                        <a:rPr lang="en-GB" sz="1200">
                          <a:latin typeface="Calibri"/>
                          <a:ea typeface="Calibri"/>
                          <a:cs typeface="Calibri"/>
                          <a:sym typeface="Calibri"/>
                        </a:rPr>
                        <a:t>       Spelling</a:t>
                      </a:r>
                      <a:endParaRPr sz="1200">
                        <a:latin typeface="Calibri"/>
                        <a:ea typeface="Calibri"/>
                        <a:cs typeface="Calibri"/>
                        <a:sym typeface="Calibri"/>
                      </a:endParaRPr>
                    </a:p>
                  </a:txBody>
                  <a:tcPr marL="73025" marR="73025" marT="0" marB="0" anchor="ctr"/>
                </a:tc>
                <a:tc gridSpan="2">
                  <a:txBody>
                    <a:bodyPr/>
                    <a:lstStyle/>
                    <a:p>
                      <a:pPr marL="71755" marR="71755" lvl="0" indent="-71755" algn="ctr" rtl="0">
                        <a:spcBef>
                          <a:spcPts val="0"/>
                        </a:spcBef>
                        <a:spcAft>
                          <a:spcPts val="0"/>
                        </a:spcAft>
                        <a:buNone/>
                      </a:pPr>
                      <a:r>
                        <a:rPr lang="en-GB" sz="1200">
                          <a:latin typeface="Calibri"/>
                          <a:ea typeface="Calibri"/>
                          <a:cs typeface="Calibri"/>
                          <a:sym typeface="Calibri"/>
                        </a:rPr>
                        <a:t>Spelling test</a:t>
                      </a:r>
                      <a:endParaRPr sz="1200">
                        <a:latin typeface="Calibri"/>
                        <a:ea typeface="Calibri"/>
                        <a:cs typeface="Calibri"/>
                        <a:sym typeface="Calibri"/>
                      </a:endParaRPr>
                    </a:p>
                    <a:p>
                      <a:pPr marL="71755" marR="71755" lvl="0" indent="-71755" algn="ctr" rtl="0">
                        <a:spcBef>
                          <a:spcPts val="0"/>
                        </a:spcBef>
                        <a:spcAft>
                          <a:spcPts val="0"/>
                        </a:spcAft>
                        <a:buNone/>
                      </a:pPr>
                      <a:r>
                        <a:rPr lang="en-GB" sz="1200">
                          <a:latin typeface="Calibri"/>
                          <a:ea typeface="Calibri"/>
                          <a:cs typeface="Calibri"/>
                          <a:sym typeface="Calibri"/>
                        </a:rPr>
                        <a:t>x tables test</a:t>
                      </a:r>
                      <a:endParaRPr sz="1200">
                        <a:latin typeface="Calibri"/>
                        <a:ea typeface="Calibri"/>
                        <a:cs typeface="Calibri"/>
                        <a:sym typeface="Calibri"/>
                      </a:endParaRPr>
                    </a:p>
                    <a:p>
                      <a:pPr marL="71755" marR="71755" lvl="0" indent="-71755" algn="ctr" rtl="0">
                        <a:spcBef>
                          <a:spcPts val="0"/>
                        </a:spcBef>
                        <a:spcAft>
                          <a:spcPts val="0"/>
                        </a:spcAft>
                        <a:buNone/>
                      </a:pPr>
                      <a:r>
                        <a:rPr lang="en-GB" sz="1200">
                          <a:latin typeface="Calibri"/>
                          <a:ea typeface="Calibri"/>
                          <a:cs typeface="Calibri"/>
                          <a:sym typeface="Calibri"/>
                        </a:rPr>
                        <a:t>Homework</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i="1">
                          <a:latin typeface="Calibri"/>
                          <a:ea typeface="Calibri"/>
                          <a:cs typeface="Calibri"/>
                          <a:sym typeface="Calibri"/>
                        </a:rPr>
                        <a:t>Headteacher’s assembly</a:t>
                      </a:r>
                      <a:endParaRPr sz="1200" i="1">
                        <a:latin typeface="Calibri"/>
                        <a:ea typeface="Calibri"/>
                        <a:cs typeface="Calibri"/>
                        <a:sym typeface="Calibri"/>
                      </a:endParaRPr>
                    </a:p>
                  </a:txBody>
                  <a:tcPr marL="73025" marR="73025"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graphicFrame>
        <p:nvGraphicFramePr>
          <p:cNvPr id="208" name="Google Shape;208;p31"/>
          <p:cNvGraphicFramePr/>
          <p:nvPr/>
        </p:nvGraphicFramePr>
        <p:xfrm>
          <a:off x="306575" y="1638600"/>
          <a:ext cx="8530825" cy="4614050"/>
        </p:xfrm>
        <a:graphic>
          <a:graphicData uri="http://schemas.openxmlformats.org/drawingml/2006/table">
            <a:tbl>
              <a:tblPr bandRow="1">
                <a:noFill/>
                <a:tableStyleId>{11728731-2DF6-4FC2-9F70-13A9926BA412}</a:tableStyleId>
              </a:tblPr>
              <a:tblGrid>
                <a:gridCol w="629575">
                  <a:extLst>
                    <a:ext uri="{9D8B030D-6E8A-4147-A177-3AD203B41FA5}">
                      <a16:colId xmlns:a16="http://schemas.microsoft.com/office/drawing/2014/main" val="20000"/>
                    </a:ext>
                  </a:extLst>
                </a:gridCol>
                <a:gridCol w="824625">
                  <a:extLst>
                    <a:ext uri="{9D8B030D-6E8A-4147-A177-3AD203B41FA5}">
                      <a16:colId xmlns:a16="http://schemas.microsoft.com/office/drawing/2014/main" val="20001"/>
                    </a:ext>
                  </a:extLst>
                </a:gridCol>
                <a:gridCol w="792900">
                  <a:extLst>
                    <a:ext uri="{9D8B030D-6E8A-4147-A177-3AD203B41FA5}">
                      <a16:colId xmlns:a16="http://schemas.microsoft.com/office/drawing/2014/main" val="20002"/>
                    </a:ext>
                  </a:extLst>
                </a:gridCol>
                <a:gridCol w="382850">
                  <a:extLst>
                    <a:ext uri="{9D8B030D-6E8A-4147-A177-3AD203B41FA5}">
                      <a16:colId xmlns:a16="http://schemas.microsoft.com/office/drawing/2014/main" val="20003"/>
                    </a:ext>
                  </a:extLst>
                </a:gridCol>
                <a:gridCol w="752725">
                  <a:extLst>
                    <a:ext uri="{9D8B030D-6E8A-4147-A177-3AD203B41FA5}">
                      <a16:colId xmlns:a16="http://schemas.microsoft.com/office/drawing/2014/main" val="20004"/>
                    </a:ext>
                  </a:extLst>
                </a:gridCol>
                <a:gridCol w="555025">
                  <a:extLst>
                    <a:ext uri="{9D8B030D-6E8A-4147-A177-3AD203B41FA5}">
                      <a16:colId xmlns:a16="http://schemas.microsoft.com/office/drawing/2014/main" val="20005"/>
                    </a:ext>
                  </a:extLst>
                </a:gridCol>
                <a:gridCol w="499525">
                  <a:extLst>
                    <a:ext uri="{9D8B030D-6E8A-4147-A177-3AD203B41FA5}">
                      <a16:colId xmlns:a16="http://schemas.microsoft.com/office/drawing/2014/main" val="20006"/>
                    </a:ext>
                  </a:extLst>
                </a:gridCol>
                <a:gridCol w="650175">
                  <a:extLst>
                    <a:ext uri="{9D8B030D-6E8A-4147-A177-3AD203B41FA5}">
                      <a16:colId xmlns:a16="http://schemas.microsoft.com/office/drawing/2014/main" val="20007"/>
                    </a:ext>
                  </a:extLst>
                </a:gridCol>
                <a:gridCol w="515375">
                  <a:extLst>
                    <a:ext uri="{9D8B030D-6E8A-4147-A177-3AD203B41FA5}">
                      <a16:colId xmlns:a16="http://schemas.microsoft.com/office/drawing/2014/main" val="20008"/>
                    </a:ext>
                  </a:extLst>
                </a:gridCol>
                <a:gridCol w="959400">
                  <a:extLst>
                    <a:ext uri="{9D8B030D-6E8A-4147-A177-3AD203B41FA5}">
                      <a16:colId xmlns:a16="http://schemas.microsoft.com/office/drawing/2014/main" val="20009"/>
                    </a:ext>
                  </a:extLst>
                </a:gridCol>
                <a:gridCol w="673975">
                  <a:extLst>
                    <a:ext uri="{9D8B030D-6E8A-4147-A177-3AD203B41FA5}">
                      <a16:colId xmlns:a16="http://schemas.microsoft.com/office/drawing/2014/main" val="20010"/>
                    </a:ext>
                  </a:extLst>
                </a:gridCol>
                <a:gridCol w="382850">
                  <a:extLst>
                    <a:ext uri="{9D8B030D-6E8A-4147-A177-3AD203B41FA5}">
                      <a16:colId xmlns:a16="http://schemas.microsoft.com/office/drawing/2014/main" val="20011"/>
                    </a:ext>
                  </a:extLst>
                </a:gridCol>
                <a:gridCol w="911825">
                  <a:extLst>
                    <a:ext uri="{9D8B030D-6E8A-4147-A177-3AD203B41FA5}">
                      <a16:colId xmlns:a16="http://schemas.microsoft.com/office/drawing/2014/main" val="20012"/>
                    </a:ext>
                  </a:extLst>
                </a:gridCol>
              </a:tblGrid>
              <a:tr h="613125">
                <a:tc>
                  <a:txBody>
                    <a:bodyPr/>
                    <a:lstStyle/>
                    <a:p>
                      <a:pPr marL="0" lvl="0" indent="0" algn="l" rtl="0">
                        <a:spcBef>
                          <a:spcPts val="0"/>
                        </a:spcBef>
                        <a:spcAft>
                          <a:spcPts val="0"/>
                        </a:spcAft>
                        <a:buNone/>
                      </a:pPr>
                      <a:r>
                        <a:rPr lang="en-GB" sz="1200" b="1">
                          <a:latin typeface="Calibri"/>
                          <a:ea typeface="Calibri"/>
                          <a:cs typeface="Calibri"/>
                          <a:sym typeface="Calibri"/>
                        </a:rPr>
                        <a:t>           Class</a:t>
                      </a:r>
                      <a:endParaRPr sz="1200" b="1">
                        <a:latin typeface="Calibri"/>
                        <a:ea typeface="Calibri"/>
                        <a:cs typeface="Calibri"/>
                        <a:sym typeface="Calibri"/>
                      </a:endParaRPr>
                    </a:p>
                    <a:p>
                      <a:pPr marL="0" lvl="0" indent="0" algn="ctr" rtl="0">
                        <a:spcBef>
                          <a:spcPts val="0"/>
                        </a:spcBef>
                        <a:spcAft>
                          <a:spcPts val="0"/>
                        </a:spcAft>
                        <a:buNone/>
                      </a:pPr>
                      <a:r>
                        <a:rPr lang="en-GB" sz="1200" b="1">
                          <a:latin typeface="Calibri"/>
                          <a:ea typeface="Calibri"/>
                          <a:cs typeface="Calibri"/>
                          <a:sym typeface="Calibri"/>
                        </a:rPr>
                        <a:t> </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8:40 – 9:00</a:t>
                      </a:r>
                      <a:endParaRPr sz="1200" b="1">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b="1">
                          <a:latin typeface="Calibri"/>
                          <a:ea typeface="Calibri"/>
                          <a:cs typeface="Calibri"/>
                          <a:sym typeface="Calibri"/>
                        </a:rPr>
                        <a:t>9-10</a:t>
                      </a:r>
                      <a:endParaRPr sz="1200" b="1">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b="1">
                          <a:latin typeface="Calibri"/>
                          <a:ea typeface="Calibri"/>
                          <a:cs typeface="Calibri"/>
                          <a:sym typeface="Calibri"/>
                        </a:rPr>
                        <a:t>10-10:25</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10:25 – 10:45 </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10:45 – 11:00</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11:00 – 12:15</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12:15 – 1:15</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b="1">
                          <a:latin typeface="Calibri"/>
                          <a:ea typeface="Calibri"/>
                          <a:cs typeface="Calibri"/>
                          <a:sym typeface="Calibri"/>
                        </a:rPr>
                        <a:t>1:15 – 2:15</a:t>
                      </a:r>
                      <a:endParaRPr sz="1200" b="1">
                        <a:latin typeface="Calibri"/>
                        <a:ea typeface="Calibri"/>
                        <a:cs typeface="Calibri"/>
                        <a:sym typeface="Calibri"/>
                      </a:endParaRPr>
                    </a:p>
                  </a:txBody>
                  <a:tcPr marL="73025" marR="73025" marT="0" marB="0" anchor="ctr"/>
                </a:tc>
                <a:tc gridSpan="2">
                  <a:txBody>
                    <a:bodyPr/>
                    <a:lstStyle/>
                    <a:p>
                      <a:pPr marL="0" marR="161925" lvl="0" indent="0" algn="ctr" rtl="0">
                        <a:spcBef>
                          <a:spcPts val="0"/>
                        </a:spcBef>
                        <a:spcAft>
                          <a:spcPts val="0"/>
                        </a:spcAft>
                        <a:buNone/>
                      </a:pPr>
                      <a:r>
                        <a:rPr lang="en-GB" sz="1200" b="1">
                          <a:latin typeface="Calibri"/>
                          <a:ea typeface="Calibri"/>
                          <a:cs typeface="Calibri"/>
                          <a:sym typeface="Calibri"/>
                        </a:rPr>
                        <a:t>2:15 –</a:t>
                      </a:r>
                      <a:endParaRPr sz="1200" b="1">
                        <a:latin typeface="Calibri"/>
                        <a:ea typeface="Calibri"/>
                        <a:cs typeface="Calibri"/>
                        <a:sym typeface="Calibri"/>
                      </a:endParaRPr>
                    </a:p>
                    <a:p>
                      <a:pPr marL="0" marR="180975" lvl="0" indent="0" algn="ctr" rtl="0">
                        <a:spcBef>
                          <a:spcPts val="0"/>
                        </a:spcBef>
                        <a:spcAft>
                          <a:spcPts val="0"/>
                        </a:spcAft>
                        <a:buNone/>
                      </a:pPr>
                      <a:r>
                        <a:rPr lang="en-GB" sz="1200" b="1">
                          <a:latin typeface="Calibri"/>
                          <a:ea typeface="Calibri"/>
                          <a:cs typeface="Calibri"/>
                          <a:sym typeface="Calibri"/>
                        </a:rPr>
                        <a:t>3:00</a:t>
                      </a:r>
                      <a:endParaRPr sz="1200" b="1">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0"/>
                  </a:ext>
                </a:extLst>
              </a:tr>
              <a:tr h="842675">
                <a:tc>
                  <a:txBody>
                    <a:bodyPr/>
                    <a:lstStyle/>
                    <a:p>
                      <a:pPr marL="0" lvl="0" indent="0" algn="ctr" rtl="0">
                        <a:spcBef>
                          <a:spcPts val="0"/>
                        </a:spcBef>
                        <a:spcAft>
                          <a:spcPts val="0"/>
                        </a:spcAft>
                        <a:buNone/>
                      </a:pPr>
                      <a:r>
                        <a:rPr lang="en-GB" sz="1200" b="1">
                          <a:latin typeface="Calibri"/>
                          <a:ea typeface="Calibri"/>
                          <a:cs typeface="Calibri"/>
                          <a:sym typeface="Calibri"/>
                        </a:rPr>
                        <a:t>Mon</a:t>
                      </a:r>
                      <a:endParaRPr sz="1200" b="1">
                        <a:latin typeface="Calibri"/>
                        <a:ea typeface="Calibri"/>
                        <a:cs typeface="Calibri"/>
                        <a:sym typeface="Calibri"/>
                      </a:endParaRPr>
                    </a:p>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gridSpan="2">
                  <a:txBody>
                    <a:bodyPr/>
                    <a:lstStyle/>
                    <a:p>
                      <a:pPr marL="0" marR="71755" lvl="0" indent="0" algn="ctr" rtl="0">
                        <a:spcBef>
                          <a:spcPts val="0"/>
                        </a:spcBef>
                        <a:spcAft>
                          <a:spcPts val="0"/>
                        </a:spcAft>
                        <a:buNone/>
                      </a:pPr>
                      <a:r>
                        <a:rPr lang="en-GB" sz="1200">
                          <a:latin typeface="Calibri"/>
                          <a:ea typeface="Calibri"/>
                          <a:cs typeface="Calibri"/>
                          <a:sym typeface="Calibri"/>
                        </a:rPr>
                        <a:t>English  </a:t>
                      </a:r>
                      <a:endParaRPr sz="1200">
                        <a:latin typeface="Calibri"/>
                        <a:ea typeface="Calibri"/>
                        <a:cs typeface="Calibri"/>
                        <a:sym typeface="Calibri"/>
                      </a:endParaRPr>
                    </a:p>
                    <a:p>
                      <a:pPr marL="0" marR="71755" lvl="0" indent="0" algn="ctr" rtl="0">
                        <a:spcBef>
                          <a:spcPts val="0"/>
                        </a:spcBef>
                        <a:spcAft>
                          <a:spcPts val="0"/>
                        </a:spcAft>
                        <a:buNone/>
                      </a:pP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a:latin typeface="Calibri"/>
                          <a:ea typeface="Calibri"/>
                          <a:cs typeface="Calibri"/>
                          <a:sym typeface="Calibri"/>
                        </a:rPr>
                        <a:t>R Reading</a:t>
                      </a:r>
                      <a:endParaRPr sz="1200">
                        <a:latin typeface="Calibri"/>
                        <a:ea typeface="Calibri"/>
                        <a:cs typeface="Calibri"/>
                        <a:sym typeface="Calibri"/>
                      </a:endParaRPr>
                    </a:p>
                  </a:txBody>
                  <a:tcPr marL="73025" marR="73025" marT="0" marB="0" anchor="ctr"/>
                </a:tc>
                <a:tc>
                  <a:txBody>
                    <a:bodyPr/>
                    <a:lstStyle/>
                    <a:p>
                      <a:pPr marL="0" lvl="0" indent="0" algn="ctr" rtl="0">
                        <a:lnSpc>
                          <a:spcPct val="115000"/>
                        </a:lnSpc>
                        <a:spcBef>
                          <a:spcPts val="0"/>
                        </a:spcBef>
                        <a:spcAft>
                          <a:spcPts val="0"/>
                        </a:spcAft>
                        <a:buNone/>
                      </a:pPr>
                      <a:r>
                        <a:rPr lang="en-GB" sz="800" b="1">
                          <a:latin typeface="Calibri"/>
                          <a:ea typeface="Calibri"/>
                          <a:cs typeface="Calibri"/>
                          <a:sym typeface="Calibri"/>
                        </a:rPr>
                        <a:t>Assembly</a:t>
                      </a:r>
                      <a:endParaRPr sz="800" b="1">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a:txBody>
                    <a:bodyPr/>
                    <a:lstStyle/>
                    <a:p>
                      <a:pPr marL="71755" marR="71755" lvl="0" indent="-71755" algn="ctr" rtl="0">
                        <a:lnSpc>
                          <a:spcPct val="107916"/>
                        </a:lnSpc>
                        <a:spcBef>
                          <a:spcPts val="0"/>
                        </a:spcBef>
                        <a:spcAft>
                          <a:spcPts val="800"/>
                        </a:spcAft>
                        <a:buNone/>
                      </a:pPr>
                      <a:r>
                        <a:rPr lang="en-GB" sz="1200" i="1">
                          <a:latin typeface="Calibri"/>
                          <a:ea typeface="Calibri"/>
                          <a:cs typeface="Calibri"/>
                          <a:sym typeface="Calibri"/>
                        </a:rPr>
                        <a:t>French</a:t>
                      </a:r>
                      <a:endParaRPr sz="1200" i="1">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Spelling</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807550">
                <a:tc>
                  <a:txBody>
                    <a:bodyPr/>
                    <a:lstStyle/>
                    <a:p>
                      <a:pPr marL="0" lvl="0" indent="0" algn="ctr" rtl="0">
                        <a:spcBef>
                          <a:spcPts val="0"/>
                        </a:spcBef>
                        <a:spcAft>
                          <a:spcPts val="0"/>
                        </a:spcAft>
                        <a:buNone/>
                      </a:pPr>
                      <a:r>
                        <a:rPr lang="en-GB" sz="1200" b="1">
                          <a:latin typeface="Calibri"/>
                          <a:ea typeface="Calibri"/>
                          <a:cs typeface="Calibri"/>
                          <a:sym typeface="Calibri"/>
                        </a:rPr>
                        <a:t>Tues</a:t>
                      </a:r>
                      <a:endParaRPr sz="1200" b="1">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English</a:t>
                      </a:r>
                      <a:endParaRPr sz="1200">
                        <a:latin typeface="Calibri"/>
                        <a:ea typeface="Calibri"/>
                        <a:cs typeface="Calibri"/>
                        <a:sym typeface="Calibri"/>
                      </a:endParaRPr>
                    </a:p>
                  </a:txBody>
                  <a:tcPr marL="73025" marR="73025" marT="0" marB="0" anchor="ctr"/>
                </a:tc>
                <a:tc hMerge="1">
                  <a:txBody>
                    <a:bodyPr/>
                    <a:lstStyle/>
                    <a:p>
                      <a:endParaRPr lang="en-US"/>
                    </a:p>
                  </a:txBody>
                  <a:tcPr/>
                </a:tc>
                <a:tc gridSpan="2">
                  <a:txBody>
                    <a:bodyPr/>
                    <a:lstStyle/>
                    <a:p>
                      <a:pPr marL="0" lvl="0" indent="0" algn="ctr" rtl="0">
                        <a:spcBef>
                          <a:spcPts val="0"/>
                        </a:spcBef>
                        <a:spcAft>
                          <a:spcPts val="0"/>
                        </a:spcAft>
                        <a:buNone/>
                      </a:pPr>
                      <a:r>
                        <a:rPr lang="en-GB" sz="1200">
                          <a:latin typeface="Calibri"/>
                          <a:ea typeface="Calibri"/>
                          <a:cs typeface="Calibri"/>
                          <a:sym typeface="Calibri"/>
                        </a:rPr>
                        <a:t>H/Writing &amp; Grammar</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a:txBody>
                    <a:bodyPr/>
                    <a:lstStyle/>
                    <a:p>
                      <a:pPr marL="71755" marR="71755" lvl="0" indent="-71755" algn="ctr" rtl="0">
                        <a:lnSpc>
                          <a:spcPct val="107916"/>
                        </a:lnSpc>
                        <a:spcBef>
                          <a:spcPts val="0"/>
                        </a:spcBef>
                        <a:spcAft>
                          <a:spcPts val="800"/>
                        </a:spcAft>
                        <a:buNone/>
                      </a:pPr>
                      <a:r>
                        <a:rPr lang="en-GB" sz="1200">
                          <a:latin typeface="Calibri"/>
                          <a:ea typeface="Calibri"/>
                          <a:cs typeface="Calibri"/>
                          <a:sym typeface="Calibri"/>
                        </a:rPr>
                        <a:t>Science</a:t>
                      </a:r>
                      <a:endParaRPr sz="12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English</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749050">
                <a:tc>
                  <a:txBody>
                    <a:bodyPr/>
                    <a:lstStyle/>
                    <a:p>
                      <a:pPr marL="0" lvl="0" indent="0" algn="ctr" rtl="0">
                        <a:spcBef>
                          <a:spcPts val="0"/>
                        </a:spcBef>
                        <a:spcAft>
                          <a:spcPts val="0"/>
                        </a:spcAft>
                        <a:buNone/>
                      </a:pPr>
                      <a:r>
                        <a:rPr lang="en-GB" sz="1200" b="1">
                          <a:latin typeface="Calibri"/>
                          <a:ea typeface="Calibri"/>
                          <a:cs typeface="Calibri"/>
                          <a:sym typeface="Calibri"/>
                        </a:rPr>
                        <a:t>Wed</a:t>
                      </a:r>
                      <a:endParaRPr sz="1200" b="1">
                        <a:latin typeface="Calibri"/>
                        <a:ea typeface="Calibri"/>
                        <a:cs typeface="Calibri"/>
                        <a:sym typeface="Calibri"/>
                      </a:endParaRPr>
                    </a:p>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English</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a:latin typeface="Calibri"/>
                          <a:ea typeface="Calibri"/>
                          <a:cs typeface="Calibri"/>
                          <a:sym typeface="Calibri"/>
                        </a:rPr>
                        <a:t>R Reading</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800" b="1">
                          <a:latin typeface="Calibri"/>
                          <a:ea typeface="Calibri"/>
                          <a:cs typeface="Calibri"/>
                          <a:sym typeface="Calibri"/>
                        </a:rPr>
                        <a:t>Assembly</a:t>
                      </a:r>
                      <a:endParaRPr sz="8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a:txBody>
                    <a:bodyPr/>
                    <a:lstStyle/>
                    <a:p>
                      <a:pPr marL="71755" marR="71755" lvl="0" indent="-71755" algn="ctr" rtl="0">
                        <a:lnSpc>
                          <a:spcPct val="107916"/>
                        </a:lnSpc>
                        <a:spcBef>
                          <a:spcPts val="0"/>
                        </a:spcBef>
                        <a:spcAft>
                          <a:spcPts val="800"/>
                        </a:spcAft>
                        <a:buNone/>
                      </a:pPr>
                      <a:r>
                        <a:rPr lang="en-GB" sz="1200">
                          <a:latin typeface="Calibri"/>
                          <a:ea typeface="Calibri"/>
                          <a:cs typeface="Calibri"/>
                          <a:sym typeface="Calibri"/>
                        </a:rPr>
                        <a:t>Computing</a:t>
                      </a:r>
                      <a:endParaRPr sz="12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Creative</a:t>
                      </a: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784150">
                <a:tc>
                  <a:txBody>
                    <a:bodyPr/>
                    <a:lstStyle/>
                    <a:p>
                      <a:pPr marL="0" lvl="0" indent="0" algn="ctr" rtl="0">
                        <a:spcBef>
                          <a:spcPts val="0"/>
                        </a:spcBef>
                        <a:spcAft>
                          <a:spcPts val="0"/>
                        </a:spcAft>
                        <a:buNone/>
                      </a:pPr>
                      <a:r>
                        <a:rPr lang="en-GB" sz="1200" b="1">
                          <a:latin typeface="Calibri"/>
                          <a:ea typeface="Calibri"/>
                          <a:cs typeface="Calibri"/>
                          <a:sym typeface="Calibri"/>
                        </a:rPr>
                        <a:t>Thurs</a:t>
                      </a:r>
                      <a:endParaRPr sz="1200" b="1">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gridSpan="2">
                  <a:txBody>
                    <a:bodyPr/>
                    <a:lstStyle/>
                    <a:p>
                      <a:pPr marL="0" lvl="0" indent="0" algn="ctr" rtl="0">
                        <a:spcBef>
                          <a:spcPts val="0"/>
                        </a:spcBef>
                        <a:spcAft>
                          <a:spcPts val="0"/>
                        </a:spcAft>
                        <a:buNone/>
                      </a:pPr>
                      <a:r>
                        <a:rPr lang="en-GB" sz="1200">
                          <a:latin typeface="Calibri"/>
                          <a:ea typeface="Calibri"/>
                          <a:cs typeface="Calibri"/>
                          <a:sym typeface="Calibri"/>
                        </a:rPr>
                        <a:t>(PE)</a:t>
                      </a:r>
                      <a:endParaRPr sz="1200">
                        <a:latin typeface="Calibri"/>
                        <a:ea typeface="Calibri"/>
                        <a:cs typeface="Calibri"/>
                        <a:sym typeface="Calibri"/>
                      </a:endParaRPr>
                    </a:p>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ctr"/>
                </a:tc>
                <a:tc hMerge="1">
                  <a:txBody>
                    <a:bodyPr/>
                    <a:lstStyle/>
                    <a:p>
                      <a:endParaRPr lang="en-US"/>
                    </a:p>
                  </a:txBody>
                  <a:tcPr/>
                </a:tc>
                <a:tc>
                  <a:txBody>
                    <a:bodyPr/>
                    <a:lstStyle/>
                    <a:p>
                      <a:pPr marL="0" lvl="0" indent="0" algn="ctr" rtl="0">
                        <a:spcBef>
                          <a:spcPts val="0"/>
                        </a:spcBef>
                        <a:spcAft>
                          <a:spcPts val="0"/>
                        </a:spcAft>
                        <a:buNone/>
                      </a:pPr>
                      <a:r>
                        <a:rPr lang="en-GB" sz="1200">
                          <a:latin typeface="Calibri"/>
                          <a:ea typeface="Calibri"/>
                          <a:cs typeface="Calibri"/>
                          <a:sym typeface="Calibri"/>
                        </a:rPr>
                        <a:t>(Music)</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800" b="1">
                          <a:latin typeface="Calibri"/>
                          <a:ea typeface="Calibri"/>
                          <a:cs typeface="Calibri"/>
                          <a:sym typeface="Calibri"/>
                        </a:rPr>
                        <a:t>Assembly</a:t>
                      </a:r>
                      <a:endParaRPr sz="8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gridSpan="3">
                  <a:txBody>
                    <a:bodyPr/>
                    <a:lstStyle/>
                    <a:p>
                      <a:pPr marL="71755" marR="71755" lvl="0" indent="-71755" algn="ctr" rtl="0">
                        <a:lnSpc>
                          <a:spcPct val="107916"/>
                        </a:lnSpc>
                        <a:spcBef>
                          <a:spcPts val="0"/>
                        </a:spcBef>
                        <a:spcAft>
                          <a:spcPts val="0"/>
                        </a:spcAft>
                        <a:buNone/>
                      </a:pPr>
                      <a:endParaRPr sz="1200">
                        <a:latin typeface="Calibri"/>
                        <a:ea typeface="Calibri"/>
                        <a:cs typeface="Calibri"/>
                        <a:sym typeface="Calibri"/>
                      </a:endParaRPr>
                    </a:p>
                    <a:p>
                      <a:pPr marL="71755" marR="71755" lvl="0" indent="-71755" algn="ctr" rtl="0">
                        <a:lnSpc>
                          <a:spcPct val="107916"/>
                        </a:lnSpc>
                        <a:spcBef>
                          <a:spcPts val="800"/>
                        </a:spcBef>
                        <a:spcAft>
                          <a:spcPts val="800"/>
                        </a:spcAft>
                        <a:buNone/>
                      </a:pPr>
                      <a:r>
                        <a:rPr lang="en-GB" sz="1200">
                          <a:latin typeface="Calibri"/>
                          <a:ea typeface="Calibri"/>
                          <a:cs typeface="Calibri"/>
                          <a:sym typeface="Calibri"/>
                        </a:rPr>
                        <a:t>(PE &amp; Grammar)</a:t>
                      </a:r>
                      <a:endParaRPr sz="1200">
                        <a:latin typeface="Calibri"/>
                        <a:ea typeface="Calibri"/>
                        <a:cs typeface="Calibri"/>
                        <a:sym typeface="Calibri"/>
                      </a:endParaRPr>
                    </a:p>
                  </a:txBody>
                  <a:tcPr marL="73025" marR="73025" marT="0" marB="0" anchor="ctr"/>
                </a:tc>
                <a:tc hMerge="1">
                  <a:txBody>
                    <a:bodyPr/>
                    <a:lstStyle/>
                    <a:p>
                      <a:endParaRPr lang="en-US"/>
                    </a:p>
                  </a:txBody>
                  <a:tcPr/>
                </a:tc>
                <a:tc hMerge="1">
                  <a:txBody>
                    <a:bodyPr/>
                    <a:lstStyle/>
                    <a:p>
                      <a:endParaRPr lang="en-US"/>
                    </a:p>
                  </a:txBody>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817500">
                <a:tc>
                  <a:txBody>
                    <a:bodyPr/>
                    <a:lstStyle/>
                    <a:p>
                      <a:pPr marL="0" lvl="0" indent="0" algn="ctr" rtl="0">
                        <a:spcBef>
                          <a:spcPts val="0"/>
                        </a:spcBef>
                        <a:spcAft>
                          <a:spcPts val="0"/>
                        </a:spcAft>
                        <a:buNone/>
                      </a:pPr>
                      <a:r>
                        <a:rPr lang="en-GB" sz="1200" b="1">
                          <a:latin typeface="Calibri"/>
                          <a:ea typeface="Calibri"/>
                          <a:cs typeface="Calibri"/>
                          <a:sym typeface="Calibri"/>
                        </a:rPr>
                        <a:t>Fri</a:t>
                      </a:r>
                      <a:endParaRPr sz="1200" b="1">
                        <a:latin typeface="Calibri"/>
                        <a:ea typeface="Calibri"/>
                        <a:cs typeface="Calibri"/>
                        <a:sym typeface="Calibri"/>
                      </a:endParaRPr>
                    </a:p>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000">
                          <a:latin typeface="Calibri"/>
                          <a:ea typeface="Calibri"/>
                          <a:cs typeface="Calibri"/>
                          <a:sym typeface="Calibri"/>
                        </a:rPr>
                        <a:t>Arrival &amp; Registration</a:t>
                      </a:r>
                      <a:endParaRPr sz="1000">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English           </a:t>
                      </a:r>
                      <a:endParaRPr sz="1200">
                        <a:latin typeface="Calibri"/>
                        <a:ea typeface="Calibri"/>
                        <a:cs typeface="Calibri"/>
                        <a:sym typeface="Calibri"/>
                      </a:endParaRPr>
                    </a:p>
                  </a:txBody>
                  <a:tcPr marL="73025" marR="73025" marT="0" marB="0" anchor="ctr"/>
                </a:tc>
                <a:tc gridSpan="3">
                  <a:txBody>
                    <a:bodyPr/>
                    <a:lstStyle/>
                    <a:p>
                      <a:pPr marL="0" lvl="0" indent="0" algn="ctr" rtl="0">
                        <a:spcBef>
                          <a:spcPts val="0"/>
                        </a:spcBef>
                        <a:spcAft>
                          <a:spcPts val="0"/>
                        </a:spcAft>
                        <a:buNone/>
                      </a:pPr>
                      <a:r>
                        <a:rPr lang="en-GB" sz="1200">
                          <a:latin typeface="Calibri"/>
                          <a:ea typeface="Calibri"/>
                          <a:cs typeface="Calibri"/>
                          <a:sym typeface="Calibri"/>
                        </a:rPr>
                        <a:t>R Reading</a:t>
                      </a:r>
                      <a:endParaRPr sz="1200">
                        <a:latin typeface="Calibri"/>
                        <a:ea typeface="Calibri"/>
                        <a:cs typeface="Calibri"/>
                        <a:sym typeface="Calibri"/>
                      </a:endParaRPr>
                    </a:p>
                  </a:txBody>
                  <a:tcPr marL="73025" marR="73025" marT="0" marB="0" anchor="ctr"/>
                </a:tc>
                <a:tc hMerge="1">
                  <a:txBody>
                    <a:bodyPr/>
                    <a:lstStyle/>
                    <a:p>
                      <a:endParaRPr lang="en-US"/>
                    </a:p>
                  </a:txBody>
                  <a:tcPr/>
                </a:tc>
                <a:tc hMerge="1">
                  <a:txBody>
                    <a:bodyPr/>
                    <a:lstStyle/>
                    <a:p>
                      <a:endParaRPr lang="en-US"/>
                    </a:p>
                  </a:txBody>
                  <a:tcP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Break</a:t>
                      </a:r>
                      <a:endParaRPr sz="1200" b="1">
                        <a:latin typeface="Calibri"/>
                        <a:ea typeface="Calibri"/>
                        <a:cs typeface="Calibri"/>
                        <a:sym typeface="Calibri"/>
                      </a:endParaRPr>
                    </a:p>
                    <a:p>
                      <a:pPr marL="71755" marR="71755" lvl="0" indent="-71755" algn="ctr" rtl="0">
                        <a:spcBef>
                          <a:spcPts val="0"/>
                        </a:spcBef>
                        <a:spcAft>
                          <a:spcPts val="0"/>
                        </a:spcAft>
                        <a:buNone/>
                      </a:pPr>
                      <a:endParaRPr sz="1200" b="1">
                        <a:latin typeface="Calibri"/>
                        <a:ea typeface="Calibri"/>
                        <a:cs typeface="Calibri"/>
                        <a:sym typeface="Calibri"/>
                      </a:endParaRPr>
                    </a:p>
                  </a:txBody>
                  <a:tcPr marL="73025" marR="73025" marT="0" marB="0" anchor="ctr"/>
                </a:tc>
                <a:tc>
                  <a:txBody>
                    <a:bodyPr/>
                    <a:lstStyle/>
                    <a:p>
                      <a:pPr marL="0" lvl="0" indent="0" algn="ctr" rtl="0">
                        <a:spcBef>
                          <a:spcPts val="0"/>
                        </a:spcBef>
                        <a:spcAft>
                          <a:spcPts val="0"/>
                        </a:spcAft>
                        <a:buNone/>
                      </a:pPr>
                      <a:r>
                        <a:rPr lang="en-GB" sz="1200">
                          <a:latin typeface="Calibri"/>
                          <a:ea typeface="Calibri"/>
                          <a:cs typeface="Calibri"/>
                          <a:sym typeface="Calibri"/>
                        </a:rPr>
                        <a:t>Maths</a:t>
                      </a:r>
                      <a:endParaRPr sz="1200">
                        <a:latin typeface="Calibri"/>
                        <a:ea typeface="Calibri"/>
                        <a:cs typeface="Calibri"/>
                        <a:sym typeface="Calibri"/>
                      </a:endParaRPr>
                    </a:p>
                  </a:txBody>
                  <a:tcPr marL="73025" marR="73025" marT="0" marB="0" anchor="ctr"/>
                </a:tc>
                <a:tc>
                  <a:txBody>
                    <a:bodyPr/>
                    <a:lstStyle/>
                    <a:p>
                      <a:pPr marL="71755" marR="71755" lvl="0" indent="-71755" algn="ctr" rtl="0">
                        <a:spcBef>
                          <a:spcPts val="0"/>
                        </a:spcBef>
                        <a:spcAft>
                          <a:spcPts val="0"/>
                        </a:spcAft>
                        <a:buNone/>
                      </a:pPr>
                      <a:r>
                        <a:rPr lang="en-GB" sz="1200" b="1">
                          <a:latin typeface="Calibri"/>
                          <a:ea typeface="Calibri"/>
                          <a:cs typeface="Calibri"/>
                          <a:sym typeface="Calibri"/>
                        </a:rPr>
                        <a:t>Lunch</a:t>
                      </a:r>
                      <a:endParaRPr sz="1200" b="1">
                        <a:latin typeface="Calibri"/>
                        <a:ea typeface="Calibri"/>
                        <a:cs typeface="Calibri"/>
                        <a:sym typeface="Calibri"/>
                      </a:endParaRPr>
                    </a:p>
                  </a:txBody>
                  <a:tcPr marL="73025" marR="73025" marT="0" marB="0" anchor="ctr"/>
                </a:tc>
                <a:tc gridSpan="3">
                  <a:txBody>
                    <a:bodyPr/>
                    <a:lstStyle/>
                    <a:p>
                      <a:pPr marL="71755" marR="71755" lvl="0" indent="-71755" algn="ctr" rtl="0">
                        <a:spcBef>
                          <a:spcPts val="0"/>
                        </a:spcBef>
                        <a:spcAft>
                          <a:spcPts val="0"/>
                        </a:spcAft>
                        <a:buNone/>
                      </a:pPr>
                      <a:r>
                        <a:rPr lang="en-GB" sz="1200">
                          <a:latin typeface="Calibri"/>
                          <a:ea typeface="Calibri"/>
                          <a:cs typeface="Calibri"/>
                          <a:sym typeface="Calibri"/>
                        </a:rPr>
                        <a:t>Spelling</a:t>
                      </a:r>
                      <a:endParaRPr sz="1200">
                        <a:latin typeface="Calibri"/>
                        <a:ea typeface="Calibri"/>
                        <a:cs typeface="Calibri"/>
                        <a:sym typeface="Calibri"/>
                      </a:endParaRPr>
                    </a:p>
                    <a:p>
                      <a:pPr marL="71755" marR="71755" lvl="0" indent="-71755" algn="ctr" rtl="0">
                        <a:spcBef>
                          <a:spcPts val="0"/>
                        </a:spcBef>
                        <a:spcAft>
                          <a:spcPts val="0"/>
                        </a:spcAft>
                        <a:buNone/>
                      </a:pPr>
                      <a:r>
                        <a:rPr lang="en-GB" sz="1200">
                          <a:latin typeface="Calibri"/>
                          <a:ea typeface="Calibri"/>
                          <a:cs typeface="Calibri"/>
                          <a:sym typeface="Calibri"/>
                        </a:rPr>
                        <a:t>Spelling test</a:t>
                      </a:r>
                      <a:endParaRPr sz="1200">
                        <a:latin typeface="Calibri"/>
                        <a:ea typeface="Calibri"/>
                        <a:cs typeface="Calibri"/>
                        <a:sym typeface="Calibri"/>
                      </a:endParaRPr>
                    </a:p>
                    <a:p>
                      <a:pPr marL="71755" marR="71755" lvl="0" indent="-71755" algn="ctr" rtl="0">
                        <a:spcBef>
                          <a:spcPts val="0"/>
                        </a:spcBef>
                        <a:spcAft>
                          <a:spcPts val="0"/>
                        </a:spcAft>
                        <a:buNone/>
                      </a:pPr>
                      <a:r>
                        <a:rPr lang="en-GB" sz="1200">
                          <a:latin typeface="Calibri"/>
                          <a:ea typeface="Calibri"/>
                          <a:cs typeface="Calibri"/>
                          <a:sym typeface="Calibri"/>
                        </a:rPr>
                        <a:t>x tables test</a:t>
                      </a:r>
                      <a:endParaRPr sz="1200">
                        <a:latin typeface="Calibri"/>
                        <a:ea typeface="Calibri"/>
                        <a:cs typeface="Calibri"/>
                        <a:sym typeface="Calibri"/>
                      </a:endParaRPr>
                    </a:p>
                    <a:p>
                      <a:pPr marL="71755" marR="71755" lvl="0" indent="-71755" algn="ctr" rtl="0">
                        <a:spcBef>
                          <a:spcPts val="0"/>
                        </a:spcBef>
                        <a:spcAft>
                          <a:spcPts val="0"/>
                        </a:spcAft>
                        <a:buNone/>
                      </a:pPr>
                      <a:r>
                        <a:rPr lang="en-GB" sz="1200">
                          <a:latin typeface="Calibri"/>
                          <a:ea typeface="Calibri"/>
                          <a:cs typeface="Calibri"/>
                          <a:sym typeface="Calibri"/>
                        </a:rPr>
                        <a:t>Homework</a:t>
                      </a:r>
                      <a:endParaRPr sz="1200">
                        <a:latin typeface="Calibri"/>
                        <a:ea typeface="Calibri"/>
                        <a:cs typeface="Calibri"/>
                        <a:sym typeface="Calibri"/>
                      </a:endParaRPr>
                    </a:p>
                  </a:txBody>
                  <a:tcPr marL="73025" marR="73025" marT="0" marB="0" anchor="ctr"/>
                </a:tc>
                <a:tc hMerge="1">
                  <a:txBody>
                    <a:bodyPr/>
                    <a:lstStyle/>
                    <a:p>
                      <a:endParaRPr lang="en-US"/>
                    </a:p>
                  </a:txBody>
                  <a:tcPr/>
                </a:tc>
                <a:tc hMerge="1">
                  <a:txBody>
                    <a:bodyPr/>
                    <a:lstStyle/>
                    <a:p>
                      <a:endParaRPr lang="en-US"/>
                    </a:p>
                  </a:txBody>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bl>
          </a:graphicData>
        </a:graphic>
      </p:graphicFrame>
      <p:sp>
        <p:nvSpPr>
          <p:cNvPr id="209" name="Google Shape;209;p31"/>
          <p:cNvSpPr txBox="1"/>
          <p:nvPr/>
        </p:nvSpPr>
        <p:spPr>
          <a:xfrm>
            <a:off x="0" y="501375"/>
            <a:ext cx="8837400" cy="931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4400" b="1">
                <a:solidFill>
                  <a:schemeClr val="dk1"/>
                </a:solidFill>
                <a:latin typeface="Calibri"/>
                <a:ea typeface="Calibri"/>
                <a:cs typeface="Calibri"/>
                <a:sym typeface="Calibri"/>
              </a:rPr>
              <a:t>Typical Day </a:t>
            </a:r>
            <a:r>
              <a:rPr lang="en-GB" sz="3000" b="1">
                <a:solidFill>
                  <a:schemeClr val="dk1"/>
                </a:solidFill>
                <a:latin typeface="Calibri"/>
                <a:ea typeface="Calibri"/>
                <a:cs typeface="Calibri"/>
                <a:sym typeface="Calibri"/>
              </a:rPr>
              <a:t>4S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Key staff in phase and school</a:t>
            </a:r>
            <a:endParaRPr sz="4400" b="0" i="0" u="none" strike="noStrike" cap="none">
              <a:solidFill>
                <a:schemeClr val="dk1"/>
              </a:solidFill>
              <a:latin typeface="Calibri"/>
              <a:ea typeface="Calibri"/>
              <a:cs typeface="Calibri"/>
              <a:sym typeface="Calibri"/>
            </a:endParaRPr>
          </a:p>
        </p:txBody>
      </p:sp>
      <p:sp>
        <p:nvSpPr>
          <p:cNvPr id="93" name="Google Shape;93;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Char char="•"/>
            </a:pPr>
            <a:r>
              <a:rPr lang="en-GB"/>
              <a:t>Class teachers – Mrs Moon, Mrs Siddique Support staff – Mrs Sarda, Mrs Thomas, Mrs Stanton, Mrs Pearson, Mrs Payne, Mrs Wyatt, Mrs Minton</a:t>
            </a:r>
            <a:endParaRPr/>
          </a:p>
          <a:p>
            <a:pPr marL="342900" lvl="0" indent="-342900" algn="l" rtl="0">
              <a:spcBef>
                <a:spcPts val="0"/>
              </a:spcBef>
              <a:spcAft>
                <a:spcPts val="0"/>
              </a:spcAft>
              <a:buClr>
                <a:schemeClr val="dk1"/>
              </a:buClr>
              <a:buSzPts val="3200"/>
              <a:buFont typeface="Arial"/>
              <a:buChar char="•"/>
            </a:pPr>
            <a:r>
              <a:rPr lang="en-GB"/>
              <a:t>Phase Leader – Mrs Moon</a:t>
            </a:r>
            <a:endParaRPr/>
          </a:p>
          <a:p>
            <a:pPr marL="342900" lvl="0" indent="-342900" algn="l" rtl="0">
              <a:spcBef>
                <a:spcPts val="0"/>
              </a:spcBef>
              <a:spcAft>
                <a:spcPts val="0"/>
              </a:spcAft>
              <a:buClr>
                <a:schemeClr val="dk1"/>
              </a:buClr>
              <a:buSzPts val="3200"/>
              <a:buFont typeface="Arial"/>
              <a:buChar char="•"/>
            </a:pPr>
            <a:r>
              <a:rPr lang="en-GB"/>
              <a:t>Learning Mentor - Mrs Dyson</a:t>
            </a:r>
            <a:endParaRPr/>
          </a:p>
          <a:p>
            <a:pPr marL="342900" marR="0" lvl="0" indent="-342900" algn="l" rtl="0">
              <a:spcBef>
                <a:spcPts val="640"/>
              </a:spcBef>
              <a:spcAft>
                <a:spcPts val="0"/>
              </a:spcAft>
              <a:buClr>
                <a:schemeClr val="dk1"/>
              </a:buClr>
              <a:buSzPts val="3200"/>
              <a:buFont typeface="Arial"/>
              <a:buChar char="•"/>
            </a:pPr>
            <a:r>
              <a:rPr lang="en-GB" sz="3200" b="0" i="0" u="none" strike="noStrike" cap="none">
                <a:solidFill>
                  <a:schemeClr val="dk1"/>
                </a:solidFill>
                <a:latin typeface="Calibri"/>
                <a:ea typeface="Calibri"/>
                <a:cs typeface="Calibri"/>
                <a:sym typeface="Calibri"/>
              </a:rPr>
              <a:t>Assistant Head Teacher- Miss Northwood </a:t>
            </a:r>
            <a:endParaRPr sz="3200" b="0" i="0" u="none" strike="noStrike" cap="none">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ts val="3200"/>
              <a:buFont typeface="Arial"/>
              <a:buChar char="•"/>
            </a:pPr>
            <a:r>
              <a:rPr lang="en-GB" sz="3200" b="0" i="0" u="none" strike="noStrike" cap="none">
                <a:solidFill>
                  <a:schemeClr val="dk1"/>
                </a:solidFill>
                <a:latin typeface="Calibri"/>
                <a:ea typeface="Calibri"/>
                <a:cs typeface="Calibri"/>
                <a:sym typeface="Calibri"/>
              </a:rPr>
              <a:t>Deputy Head Teacher - Mrs Wagstaff </a:t>
            </a:r>
            <a:endParaRPr sz="3200" b="0" i="0" u="none" strike="noStrike" cap="none">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ts val="3200"/>
              <a:buFont typeface="Arial"/>
              <a:buChar char="•"/>
            </a:pPr>
            <a:r>
              <a:rPr lang="en-GB" sz="3200" b="0" i="0" u="none" strike="noStrike" cap="none">
                <a:solidFill>
                  <a:schemeClr val="dk1"/>
                </a:solidFill>
                <a:latin typeface="Calibri"/>
                <a:ea typeface="Calibri"/>
                <a:cs typeface="Calibri"/>
                <a:sym typeface="Calibri"/>
              </a:rPr>
              <a:t>Head Teacher - Mrs Durrant</a:t>
            </a:r>
            <a:endParaRPr sz="3200" b="0" i="0" u="none" strike="noStrike" cap="none">
              <a:solidFill>
                <a:schemeClr val="dk1"/>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pic>
        <p:nvPicPr>
          <p:cNvPr id="94" name="Google Shape;94;p14"/>
          <p:cNvPicPr preferRelativeResize="0"/>
          <p:nvPr/>
        </p:nvPicPr>
        <p:blipFill>
          <a:blip r:embed="rId3">
            <a:alphaModFix/>
          </a:blip>
          <a:stretch>
            <a:fillRect/>
          </a:stretch>
        </p:blipFill>
        <p:spPr>
          <a:xfrm>
            <a:off x="8095500" y="526624"/>
            <a:ext cx="438900" cy="5918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GB" sz="3959" b="0" i="0" u="none" strike="noStrike" cap="none">
                <a:solidFill>
                  <a:schemeClr val="dk1"/>
                </a:solidFill>
                <a:latin typeface="Calibri"/>
                <a:ea typeface="Calibri"/>
                <a:cs typeface="Calibri"/>
                <a:sym typeface="Calibri"/>
              </a:rPr>
              <a:t/>
            </a:r>
            <a:br>
              <a:rPr lang="en-GB" sz="3959" b="0" i="0" u="none" strike="noStrike" cap="none">
                <a:solidFill>
                  <a:schemeClr val="dk1"/>
                </a:solidFill>
                <a:latin typeface="Calibri"/>
                <a:ea typeface="Calibri"/>
                <a:cs typeface="Calibri"/>
                <a:sym typeface="Calibri"/>
              </a:rPr>
            </a:br>
            <a:r>
              <a:rPr lang="en-GB" sz="3959" b="1" i="0" u="none" strike="noStrike" cap="none">
                <a:solidFill>
                  <a:schemeClr val="dk1"/>
                </a:solidFill>
              </a:rPr>
              <a:t>Trips/ WOW moments </a:t>
            </a:r>
            <a:endParaRPr sz="3959" b="1" i="0" u="none" strike="noStrike" cap="none">
              <a:solidFill>
                <a:schemeClr val="dk1"/>
              </a:solidFill>
            </a:endParaRPr>
          </a:p>
        </p:txBody>
      </p:sp>
      <p:sp>
        <p:nvSpPr>
          <p:cNvPr id="215" name="Google Shape;215;p32"/>
          <p:cNvSpPr txBox="1">
            <a:spLocks noGrp="1"/>
          </p:cNvSpPr>
          <p:nvPr>
            <p:ph type="body" idx="1"/>
          </p:nvPr>
        </p:nvSpPr>
        <p:spPr>
          <a:xfrm>
            <a:off x="457200" y="1610075"/>
            <a:ext cx="8229600" cy="4526100"/>
          </a:xfrm>
          <a:prstGeom prst="rect">
            <a:avLst/>
          </a:prstGeom>
          <a:noFill/>
          <a:ln>
            <a:noFill/>
          </a:ln>
        </p:spPr>
        <p:txBody>
          <a:bodyPr spcFirstLastPara="1" wrap="square" lIns="91425" tIns="45700" rIns="91425" bIns="45700" anchor="t" anchorCtr="0">
            <a:noAutofit/>
          </a:bodyPr>
          <a:lstStyle/>
          <a:p>
            <a:pPr marL="0" marR="0" lvl="0" indent="0" algn="l" rtl="0">
              <a:spcBef>
                <a:spcPts val="640"/>
              </a:spcBef>
              <a:spcAft>
                <a:spcPts val="0"/>
              </a:spcAft>
              <a:buNone/>
            </a:pPr>
            <a:r>
              <a:rPr lang="en-GB" dirty="0">
                <a:solidFill>
                  <a:srgbClr val="000000"/>
                </a:solidFill>
              </a:rPr>
              <a:t>There will be no trips in the </a:t>
            </a:r>
            <a:r>
              <a:rPr lang="en-GB" dirty="0" smtClean="0">
                <a:solidFill>
                  <a:srgbClr val="000000"/>
                </a:solidFill>
              </a:rPr>
              <a:t>autumn </a:t>
            </a:r>
            <a:r>
              <a:rPr lang="en-GB" dirty="0">
                <a:solidFill>
                  <a:srgbClr val="000000"/>
                </a:solidFill>
              </a:rPr>
              <a:t>term.</a:t>
            </a:r>
            <a:endParaRPr dirty="0">
              <a:solidFill>
                <a:srgbClr val="000000"/>
              </a:solidFill>
            </a:endParaRPr>
          </a:p>
          <a:p>
            <a:pPr marL="0" marR="0" lvl="0" indent="0" algn="l" rtl="0">
              <a:spcBef>
                <a:spcPts val="640"/>
              </a:spcBef>
              <a:spcAft>
                <a:spcPts val="0"/>
              </a:spcAft>
              <a:buNone/>
            </a:pPr>
            <a:r>
              <a:rPr lang="en-GB" dirty="0">
                <a:solidFill>
                  <a:srgbClr val="000000"/>
                </a:solidFill>
              </a:rPr>
              <a:t>Y6 residential has been postponed for the </a:t>
            </a:r>
            <a:r>
              <a:rPr lang="en-GB" dirty="0" smtClean="0">
                <a:solidFill>
                  <a:srgbClr val="000000"/>
                </a:solidFill>
              </a:rPr>
              <a:t>autumn </a:t>
            </a:r>
            <a:r>
              <a:rPr lang="en-GB" dirty="0">
                <a:solidFill>
                  <a:srgbClr val="000000"/>
                </a:solidFill>
              </a:rPr>
              <a:t>term and hopefully can be rearranged for later in the year.</a:t>
            </a:r>
            <a:endParaRPr dirty="0">
              <a:solidFill>
                <a:srgbClr val="000000"/>
              </a:solidFill>
            </a:endParaRPr>
          </a:p>
          <a:p>
            <a:pPr marL="0" marR="0" lvl="0" indent="0" algn="l" rtl="0">
              <a:spcBef>
                <a:spcPts val="640"/>
              </a:spcBef>
              <a:spcAft>
                <a:spcPts val="0"/>
              </a:spcAft>
              <a:buNone/>
            </a:pPr>
            <a:r>
              <a:rPr lang="en-GB" dirty="0">
                <a:solidFill>
                  <a:srgbClr val="000000"/>
                </a:solidFill>
              </a:rPr>
              <a:t>We are awaiting information about if swimming will commence at all for Y3/4. </a:t>
            </a:r>
            <a:endParaRPr dirty="0">
              <a:solidFill>
                <a:srgbClr val="000000"/>
              </a:solidFill>
            </a:endParaRPr>
          </a:p>
          <a:p>
            <a:pPr marL="0" marR="0" lvl="0" indent="0" algn="l" rtl="0">
              <a:spcBef>
                <a:spcPts val="640"/>
              </a:spcBef>
              <a:spcAft>
                <a:spcPts val="0"/>
              </a:spcAft>
              <a:buNone/>
            </a:pPr>
            <a:r>
              <a:rPr lang="en-GB" dirty="0">
                <a:solidFill>
                  <a:srgbClr val="000000"/>
                </a:solidFill>
              </a:rPr>
              <a:t>Staff are arranging workshops to come in who will conduct their own risk assessments.</a:t>
            </a:r>
            <a:endParaRPr dirty="0">
              <a:solidFill>
                <a:srgbClr val="000000"/>
              </a:solidFill>
            </a:endParaRPr>
          </a:p>
          <a:p>
            <a:pPr marL="0" marR="0" lvl="0" indent="0" algn="l" rtl="0">
              <a:spcBef>
                <a:spcPts val="640"/>
              </a:spcBef>
              <a:spcAft>
                <a:spcPts val="0"/>
              </a:spcAft>
              <a:buNone/>
            </a:pPr>
            <a:endParaRPr dirty="0">
              <a:solidFill>
                <a:srgbClr val="000000"/>
              </a:solidFill>
            </a:endParaRPr>
          </a:p>
          <a:p>
            <a:pPr marL="342900" marR="0" lvl="0" indent="0" algn="l" rtl="0">
              <a:spcBef>
                <a:spcPts val="640"/>
              </a:spcBef>
              <a:spcAft>
                <a:spcPts val="0"/>
              </a:spcAft>
              <a:buNone/>
            </a:pPr>
            <a:endParaRPr dirty="0">
              <a:solidFill>
                <a:srgbClr val="000000"/>
              </a:solidFill>
            </a:endParaRPr>
          </a:p>
          <a:p>
            <a:pPr marL="342900" marR="0" lvl="0" indent="-139700" algn="l" rtl="0">
              <a:spcBef>
                <a:spcPts val="640"/>
              </a:spcBef>
              <a:spcAft>
                <a:spcPts val="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endParaRPr sz="3200" b="0" i="0" u="none" strike="noStrike" cap="none" dirty="0">
              <a:solidFill>
                <a:srgbClr val="FF000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b="1"/>
              <a:t>Parking</a:t>
            </a:r>
            <a:endParaRPr b="1"/>
          </a:p>
        </p:txBody>
      </p:sp>
      <p:sp>
        <p:nvSpPr>
          <p:cNvPr id="221" name="Google Shape;221;p33"/>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ctr" rtl="0">
              <a:spcBef>
                <a:spcPts val="640"/>
              </a:spcBef>
              <a:spcAft>
                <a:spcPts val="0"/>
              </a:spcAft>
              <a:buNone/>
            </a:pPr>
            <a:r>
              <a:rPr lang="en-GB"/>
              <a:t>Please be considerate when parking in the nearby streets.</a:t>
            </a:r>
            <a:endParaRPr/>
          </a:p>
          <a:p>
            <a:pPr marL="0" lvl="0" indent="0" algn="ctr" rtl="0">
              <a:spcBef>
                <a:spcPts val="640"/>
              </a:spcBef>
              <a:spcAft>
                <a:spcPts val="0"/>
              </a:spcAft>
              <a:buNone/>
            </a:pPr>
            <a:r>
              <a:rPr lang="en-GB"/>
              <a:t>Try not to block drives/ fire exits or other cars as any altercation unfortunately comes back on our school.</a:t>
            </a:r>
            <a:endParaRPr/>
          </a:p>
          <a:p>
            <a:pPr marL="0" lvl="0" indent="0" algn="ctr" rtl="0">
              <a:spcBef>
                <a:spcPts val="640"/>
              </a:spcBef>
              <a:spcAft>
                <a:spcPts val="0"/>
              </a:spcAft>
              <a:buNone/>
            </a:pPr>
            <a:endParaRPr/>
          </a:p>
          <a:p>
            <a:pPr marL="0" lvl="0" indent="0" algn="ctr" rtl="0">
              <a:spcBef>
                <a:spcPts val="640"/>
              </a:spcBef>
              <a:spcAft>
                <a:spcPts val="0"/>
              </a:spcAft>
              <a:buNone/>
            </a:pPr>
            <a:endParaRPr/>
          </a:p>
        </p:txBody>
      </p:sp>
      <p:pic>
        <p:nvPicPr>
          <p:cNvPr id="222" name="Google Shape;222;p33"/>
          <p:cNvPicPr preferRelativeResize="0"/>
          <p:nvPr/>
        </p:nvPicPr>
        <p:blipFill>
          <a:blip r:embed="rId3">
            <a:alphaModFix/>
          </a:blip>
          <a:stretch>
            <a:fillRect/>
          </a:stretch>
        </p:blipFill>
        <p:spPr>
          <a:xfrm>
            <a:off x="8396675" y="174274"/>
            <a:ext cx="438900" cy="5918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4"/>
          <p:cNvSpPr txBox="1">
            <a:spLocks noGrp="1"/>
          </p:cNvSpPr>
          <p:nvPr>
            <p:ph type="title"/>
          </p:nvPr>
        </p:nvSpPr>
        <p:spPr>
          <a:xfrm>
            <a:off x="457200" y="544422"/>
            <a:ext cx="8229600" cy="8733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n-GB" b="1"/>
              <a:t>Breakfast Club and After School Club</a:t>
            </a:r>
            <a:endParaRPr b="1"/>
          </a:p>
          <a:p>
            <a:pPr marL="0" lvl="0" indent="0" algn="ctr" rtl="0">
              <a:spcBef>
                <a:spcPts val="0"/>
              </a:spcBef>
              <a:spcAft>
                <a:spcPts val="0"/>
              </a:spcAft>
              <a:buNone/>
            </a:pPr>
            <a:endParaRPr/>
          </a:p>
        </p:txBody>
      </p:sp>
      <p:sp>
        <p:nvSpPr>
          <p:cNvPr id="228" name="Google Shape;228;p34"/>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Arial"/>
              <a:buNone/>
            </a:pPr>
            <a:r>
              <a:rPr lang="en-GB" b="1"/>
              <a:t>Breakfast Club 7:30am onwards</a:t>
            </a:r>
            <a:endParaRPr b="1"/>
          </a:p>
          <a:p>
            <a:pPr marL="0" lvl="0" indent="0" algn="l" rtl="0">
              <a:lnSpc>
                <a:spcPct val="90000"/>
              </a:lnSpc>
              <a:spcBef>
                <a:spcPts val="640"/>
              </a:spcBef>
              <a:spcAft>
                <a:spcPts val="0"/>
              </a:spcAft>
              <a:buClr>
                <a:schemeClr val="dk1"/>
              </a:buClr>
              <a:buSzPts val="3200"/>
              <a:buFont typeface="Arial"/>
              <a:buNone/>
            </a:pPr>
            <a:r>
              <a:rPr lang="en-GB"/>
              <a:t>£3 MUST pre-book</a:t>
            </a:r>
            <a:endParaRPr/>
          </a:p>
          <a:p>
            <a:pPr marL="0" lvl="0" indent="0" algn="l" rtl="0">
              <a:lnSpc>
                <a:spcPct val="90000"/>
              </a:lnSpc>
              <a:spcBef>
                <a:spcPts val="640"/>
              </a:spcBef>
              <a:spcAft>
                <a:spcPts val="0"/>
              </a:spcAft>
              <a:buClr>
                <a:schemeClr val="dk1"/>
              </a:buClr>
              <a:buSzPts val="3200"/>
              <a:buFont typeface="Arial"/>
              <a:buNone/>
            </a:pPr>
            <a:r>
              <a:rPr lang="en-GB" b="1"/>
              <a:t>After School Club until 6pm</a:t>
            </a:r>
            <a:endParaRPr b="1"/>
          </a:p>
          <a:p>
            <a:pPr marL="0" lvl="0" indent="0" algn="l" rtl="0">
              <a:lnSpc>
                <a:spcPct val="90000"/>
              </a:lnSpc>
              <a:spcBef>
                <a:spcPts val="640"/>
              </a:spcBef>
              <a:spcAft>
                <a:spcPts val="0"/>
              </a:spcAft>
              <a:buClr>
                <a:schemeClr val="dk1"/>
              </a:buClr>
              <a:buSzPts val="3200"/>
              <a:buFont typeface="Arial"/>
              <a:buNone/>
            </a:pPr>
            <a:r>
              <a:rPr lang="en-GB"/>
              <a:t>£12 each until 6pm/ £10 for another sibling</a:t>
            </a:r>
            <a:endParaRPr/>
          </a:p>
          <a:p>
            <a:pPr marL="0" lvl="0" indent="0" algn="l" rtl="0">
              <a:lnSpc>
                <a:spcPct val="90000"/>
              </a:lnSpc>
              <a:spcBef>
                <a:spcPts val="640"/>
              </a:spcBef>
              <a:spcAft>
                <a:spcPts val="0"/>
              </a:spcAft>
              <a:buClr>
                <a:schemeClr val="dk1"/>
              </a:buClr>
              <a:buSzPts val="3200"/>
              <a:buFont typeface="Arial"/>
              <a:buNone/>
            </a:pPr>
            <a:r>
              <a:rPr lang="en-GB"/>
              <a:t>£5 each until 4:15/ 4:30pm (no tea required) </a:t>
            </a:r>
            <a:endParaRPr/>
          </a:p>
          <a:p>
            <a:pPr marL="0" lvl="0" indent="0" algn="l" rtl="0">
              <a:lnSpc>
                <a:spcPct val="90000"/>
              </a:lnSpc>
              <a:spcBef>
                <a:spcPts val="640"/>
              </a:spcBef>
              <a:spcAft>
                <a:spcPts val="0"/>
              </a:spcAft>
              <a:buClr>
                <a:schemeClr val="dk1"/>
              </a:buClr>
              <a:buSzPts val="3200"/>
              <a:buFont typeface="Arial"/>
              <a:buNone/>
            </a:pPr>
            <a:r>
              <a:rPr lang="en-GB"/>
              <a:t>(must have 24 hours notice)</a:t>
            </a:r>
            <a:endParaRPr/>
          </a:p>
          <a:p>
            <a:pPr marL="0" lvl="0" indent="0" algn="l" rtl="0">
              <a:spcBef>
                <a:spcPts val="640"/>
              </a:spcBef>
              <a:spcAft>
                <a:spcPts val="0"/>
              </a:spcAft>
              <a:buNone/>
            </a:pPr>
            <a:r>
              <a:rPr lang="en-GB"/>
              <a:t>MUST pre-book</a:t>
            </a:r>
            <a:endParaRPr/>
          </a:p>
          <a:p>
            <a:pPr marL="0" lvl="0" indent="0" algn="ctr" rtl="0">
              <a:spcBef>
                <a:spcPts val="640"/>
              </a:spcBef>
              <a:spcAft>
                <a:spcPts val="0"/>
              </a:spcAft>
              <a:buNone/>
            </a:pPr>
            <a:r>
              <a:rPr lang="en-GB" b="1"/>
              <a:t>DEADLINE FOR BOOKING EACH WEEK IS THUR @ 12pm</a:t>
            </a:r>
            <a:endParaRPr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5"/>
          <p:cNvSpPr txBox="1">
            <a:spLocks noGrp="1"/>
          </p:cNvSpPr>
          <p:nvPr>
            <p:ph type="title"/>
          </p:nvPr>
        </p:nvSpPr>
        <p:spPr>
          <a:xfrm>
            <a:off x="457200" y="293513"/>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a:solidFill>
                  <a:schemeClr val="dk1"/>
                </a:solidFill>
              </a:rPr>
              <a:t>Important dates</a:t>
            </a:r>
            <a:endParaRPr sz="4400" b="1" i="0" u="none" strike="noStrike" cap="none">
              <a:solidFill>
                <a:schemeClr val="dk1"/>
              </a:solidFill>
            </a:endParaRPr>
          </a:p>
        </p:txBody>
      </p:sp>
      <p:sp>
        <p:nvSpPr>
          <p:cNvPr id="234" name="Google Shape;234;p3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rial"/>
              <a:buNone/>
            </a:pPr>
            <a:r>
              <a:rPr lang="en-GB" dirty="0"/>
              <a:t>All d</a:t>
            </a:r>
            <a:r>
              <a:rPr lang="en-GB" sz="3200" b="0" i="0" u="none" strike="noStrike" cap="none" dirty="0">
                <a:solidFill>
                  <a:schemeClr val="dk1"/>
                </a:solidFill>
                <a:latin typeface="Calibri"/>
                <a:ea typeface="Calibri"/>
                <a:cs typeface="Calibri"/>
                <a:sym typeface="Calibri"/>
              </a:rPr>
              <a:t>ates for the </a:t>
            </a:r>
            <a:r>
              <a:rPr lang="en-GB" sz="3200" b="0" i="0" u="none" strike="noStrike" cap="none" dirty="0" smtClean="0">
                <a:solidFill>
                  <a:schemeClr val="dk1"/>
                </a:solidFill>
                <a:latin typeface="Calibri"/>
                <a:ea typeface="Calibri"/>
                <a:cs typeface="Calibri"/>
                <a:sym typeface="Calibri"/>
              </a:rPr>
              <a:t>autumn term will </a:t>
            </a:r>
            <a:r>
              <a:rPr lang="en-GB" sz="3200" b="0" i="0" u="none" strike="noStrike" cap="none" dirty="0">
                <a:solidFill>
                  <a:schemeClr val="dk1"/>
                </a:solidFill>
                <a:latin typeface="Calibri"/>
                <a:ea typeface="Calibri"/>
                <a:cs typeface="Calibri"/>
                <a:sym typeface="Calibri"/>
              </a:rPr>
              <a:t>be pu</a:t>
            </a:r>
            <a:r>
              <a:rPr lang="en-GB" dirty="0"/>
              <a:t>t </a:t>
            </a:r>
            <a:r>
              <a:rPr lang="en-GB" sz="3200" b="0" i="0" u="none" strike="noStrike" cap="none" dirty="0">
                <a:solidFill>
                  <a:schemeClr val="dk1"/>
                </a:solidFill>
                <a:latin typeface="Calibri"/>
                <a:ea typeface="Calibri"/>
                <a:cs typeface="Calibri"/>
                <a:sym typeface="Calibri"/>
              </a:rPr>
              <a:t>onto the </a:t>
            </a:r>
            <a:r>
              <a:rPr lang="en-GB" dirty="0"/>
              <a:t>c</a:t>
            </a:r>
            <a:r>
              <a:rPr lang="en-GB" sz="3200" b="0" i="0" u="none" strike="noStrike" cap="none" dirty="0">
                <a:solidFill>
                  <a:schemeClr val="dk1"/>
                </a:solidFill>
                <a:latin typeface="Calibri"/>
                <a:ea typeface="Calibri"/>
                <a:cs typeface="Calibri"/>
                <a:sym typeface="Calibri"/>
              </a:rPr>
              <a:t>alendar on website in the next few days.</a:t>
            </a:r>
            <a:endParaRPr sz="3200" b="0" i="0" u="none" strike="noStrike" cap="none" dirty="0">
              <a:solidFill>
                <a:schemeClr val="dk1"/>
              </a:solidFill>
              <a:latin typeface="Calibri"/>
              <a:ea typeface="Calibri"/>
              <a:cs typeface="Calibri"/>
              <a:sym typeface="Calibri"/>
            </a:endParaRPr>
          </a:p>
        </p:txBody>
      </p:sp>
      <p:pic>
        <p:nvPicPr>
          <p:cNvPr id="235" name="Google Shape;235;p35"/>
          <p:cNvPicPr preferRelativeResize="0"/>
          <p:nvPr/>
        </p:nvPicPr>
        <p:blipFill>
          <a:blip r:embed="rId3">
            <a:alphaModFix/>
          </a:blip>
          <a:stretch>
            <a:fillRect/>
          </a:stretch>
        </p:blipFill>
        <p:spPr>
          <a:xfrm>
            <a:off x="8396675" y="174274"/>
            <a:ext cx="438900" cy="5918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a:solidFill>
                  <a:schemeClr val="dk1"/>
                </a:solidFill>
              </a:rPr>
              <a:t>Website and Social Media</a:t>
            </a:r>
            <a:endParaRPr sz="4400" b="1" i="0" u="none" strike="noStrike" cap="none">
              <a:solidFill>
                <a:schemeClr val="dk1"/>
              </a:solidFill>
            </a:endParaRPr>
          </a:p>
        </p:txBody>
      </p:sp>
      <p:sp>
        <p:nvSpPr>
          <p:cNvPr id="241" name="Google Shape;241;p3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GB" sz="3200" b="0" i="0" u="none" strike="noStrike" cap="none">
                <a:solidFill>
                  <a:schemeClr val="dk1"/>
                </a:solidFill>
                <a:latin typeface="Calibri"/>
                <a:ea typeface="Calibri"/>
                <a:cs typeface="Calibri"/>
                <a:sym typeface="Calibri"/>
              </a:rPr>
              <a:t>Fortnightly newsletter</a:t>
            </a:r>
            <a:endParaRPr/>
          </a:p>
          <a:p>
            <a:pPr marL="342900" marR="0" lvl="0" indent="-342900" algn="l" rtl="0">
              <a:spcBef>
                <a:spcPts val="640"/>
              </a:spcBef>
              <a:spcAft>
                <a:spcPts val="0"/>
              </a:spcAft>
              <a:buClr>
                <a:schemeClr val="dk1"/>
              </a:buClr>
              <a:buSzPts val="3200"/>
              <a:buFont typeface="Arial"/>
              <a:buChar char="•"/>
            </a:pPr>
            <a:r>
              <a:rPr lang="en-GB" sz="3200" b="0" i="0" u="none" strike="noStrike" cap="none">
                <a:solidFill>
                  <a:schemeClr val="dk1"/>
                </a:solidFill>
                <a:latin typeface="Calibri"/>
                <a:ea typeface="Calibri"/>
                <a:cs typeface="Calibri"/>
                <a:sym typeface="Calibri"/>
              </a:rPr>
              <a:t>Photographs will be put onto website and social media</a:t>
            </a:r>
            <a:endParaRPr sz="3200" b="0" i="0" u="none" strike="noStrike" cap="none">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ts val="3200"/>
              <a:buFont typeface="Arial"/>
              <a:buChar char="•"/>
            </a:pPr>
            <a:r>
              <a:rPr lang="en-GB"/>
              <a:t>We will respect your wishes if you have signed against this on your GDPR form</a:t>
            </a:r>
            <a:endParaRPr/>
          </a:p>
          <a:p>
            <a:pPr marL="342900" marR="0" lvl="0" indent="-342900" algn="l" rtl="0">
              <a:spcBef>
                <a:spcPts val="640"/>
              </a:spcBef>
              <a:spcAft>
                <a:spcPts val="0"/>
              </a:spcAft>
              <a:buClr>
                <a:schemeClr val="dk1"/>
              </a:buClr>
              <a:buSzPts val="3200"/>
              <a:buFont typeface="Arial"/>
              <a:buChar char="•"/>
            </a:pPr>
            <a:r>
              <a:rPr lang="en-GB"/>
              <a:t>Please s</a:t>
            </a:r>
            <a:r>
              <a:rPr lang="en-GB" sz="3200" b="0" i="0" u="none" strike="noStrike" cap="none">
                <a:solidFill>
                  <a:schemeClr val="dk1"/>
                </a:solidFill>
                <a:latin typeface="Calibri"/>
                <a:ea typeface="Calibri"/>
                <a:cs typeface="Calibri"/>
                <a:sym typeface="Calibri"/>
              </a:rPr>
              <a:t>hare our Facebook posts and retweet to get more people to see what we do here</a:t>
            </a:r>
            <a:endParaRPr/>
          </a:p>
          <a:p>
            <a:pPr marL="342900" marR="0" lvl="0" indent="-342900" algn="l" rtl="0">
              <a:spcBef>
                <a:spcPts val="640"/>
              </a:spcBef>
              <a:spcAft>
                <a:spcPts val="0"/>
              </a:spcAft>
              <a:buClr>
                <a:schemeClr val="dk1"/>
              </a:buClr>
              <a:buSzPts val="3200"/>
              <a:buFont typeface="Arial"/>
              <a:buChar char="•"/>
            </a:pPr>
            <a:r>
              <a:rPr lang="en-GB" sz="3200" b="0" i="0" u="none" strike="noStrike" cap="none">
                <a:solidFill>
                  <a:schemeClr val="dk1"/>
                </a:solidFill>
                <a:latin typeface="Calibri"/>
                <a:ea typeface="Calibri"/>
                <a:cs typeface="Calibri"/>
                <a:sym typeface="Calibri"/>
              </a:rPr>
              <a:t>Reviews and positive comments on social media help to spread the work that we do</a:t>
            </a:r>
            <a:endParaRPr/>
          </a:p>
        </p:txBody>
      </p:sp>
      <p:pic>
        <p:nvPicPr>
          <p:cNvPr id="242" name="Google Shape;242;p36"/>
          <p:cNvPicPr preferRelativeResize="0"/>
          <p:nvPr/>
        </p:nvPicPr>
        <p:blipFill>
          <a:blip r:embed="rId3">
            <a:alphaModFix/>
          </a:blip>
          <a:stretch>
            <a:fillRect/>
          </a:stretch>
        </p:blipFill>
        <p:spPr>
          <a:xfrm>
            <a:off x="8396675" y="174274"/>
            <a:ext cx="438900" cy="5918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endParaRPr sz="4400" b="0" i="0" u="none" strike="noStrike" cap="none">
              <a:solidFill>
                <a:schemeClr val="dk1"/>
              </a:solidFill>
              <a:latin typeface="Calibri"/>
              <a:ea typeface="Calibri"/>
              <a:cs typeface="Calibri"/>
              <a:sym typeface="Calibri"/>
            </a:endParaRPr>
          </a:p>
        </p:txBody>
      </p:sp>
      <p:sp>
        <p:nvSpPr>
          <p:cNvPr id="248" name="Google Shape;248;p37"/>
          <p:cNvSpPr txBox="1">
            <a:spLocks noGrp="1"/>
          </p:cNvSpPr>
          <p:nvPr>
            <p:ph type="body" idx="1"/>
          </p:nvPr>
        </p:nvSpPr>
        <p:spPr>
          <a:xfrm>
            <a:off x="386525" y="274638"/>
            <a:ext cx="8229600" cy="5444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6000"/>
              <a:buFont typeface="Arial"/>
              <a:buNone/>
            </a:pPr>
            <a:r>
              <a:rPr lang="en-GB" sz="5000" b="0" i="0" u="none" strike="noStrike" cap="none" dirty="0">
                <a:solidFill>
                  <a:schemeClr val="dk1"/>
                </a:solidFill>
                <a:latin typeface="Calibri"/>
                <a:ea typeface="Calibri"/>
                <a:cs typeface="Calibri"/>
                <a:sym typeface="Calibri"/>
              </a:rPr>
              <a:t>Thank you for your continuing support and we </a:t>
            </a:r>
            <a:r>
              <a:rPr lang="en-GB" sz="5000" dirty="0"/>
              <a:t>look forward to the year ahead</a:t>
            </a:r>
            <a:r>
              <a:rPr lang="en-GB" sz="5000" b="0" i="0" u="none" strike="noStrike" cap="none" dirty="0">
                <a:solidFill>
                  <a:schemeClr val="dk1"/>
                </a:solidFill>
                <a:latin typeface="Calibri"/>
                <a:ea typeface="Calibri"/>
                <a:cs typeface="Calibri"/>
                <a:sym typeface="Calibri"/>
              </a:rPr>
              <a:t> </a:t>
            </a:r>
            <a:endParaRPr sz="5000" b="0" i="0" u="none" strike="noStrike" cap="none" dirty="0">
              <a:solidFill>
                <a:schemeClr val="dk1"/>
              </a:solidFill>
              <a:latin typeface="Calibri"/>
              <a:ea typeface="Calibri"/>
              <a:cs typeface="Calibri"/>
              <a:sym typeface="Calibri"/>
            </a:endParaRPr>
          </a:p>
          <a:p>
            <a:pPr marL="0" marR="0" lvl="0" indent="0" algn="ctr" rtl="0">
              <a:spcBef>
                <a:spcPts val="1200"/>
              </a:spcBef>
              <a:spcAft>
                <a:spcPts val="0"/>
              </a:spcAft>
              <a:buClr>
                <a:schemeClr val="dk1"/>
              </a:buClr>
              <a:buSzPts val="6000"/>
              <a:buFont typeface="Arial"/>
              <a:buNone/>
            </a:pPr>
            <a:r>
              <a:rPr lang="en-GB" sz="3300" b="0" i="0" u="none" strike="noStrike" cap="none" dirty="0">
                <a:solidFill>
                  <a:schemeClr val="dk1"/>
                </a:solidFill>
                <a:latin typeface="Calibri"/>
                <a:ea typeface="Calibri"/>
                <a:cs typeface="Calibri"/>
                <a:sym typeface="Calibri"/>
              </a:rPr>
              <a:t>Any questions you may have can be put onto this FAQ sheet so it can be viewed by others.</a:t>
            </a:r>
            <a:endParaRPr sz="3300" b="0" i="0" u="none" strike="noStrike" cap="none" dirty="0">
              <a:solidFill>
                <a:schemeClr val="dk1"/>
              </a:solidFill>
              <a:latin typeface="Calibri"/>
              <a:ea typeface="Calibri"/>
              <a:cs typeface="Calibri"/>
              <a:sym typeface="Calibri"/>
            </a:endParaRPr>
          </a:p>
          <a:p>
            <a:pPr marL="0" indent="0" algn="ctr">
              <a:spcBef>
                <a:spcPts val="1200"/>
              </a:spcBef>
              <a:buSzPts val="6000"/>
              <a:buNone/>
            </a:pPr>
            <a:r>
              <a:rPr lang="en-GB" sz="1200" u="sng" dirty="0">
                <a:solidFill>
                  <a:schemeClr val="hlink"/>
                </a:solidFill>
                <a:latin typeface="Arial"/>
                <a:ea typeface="Arial"/>
                <a:cs typeface="Arial"/>
                <a:sym typeface="Arial"/>
                <a:hlinkClick r:id="rId3"/>
              </a:rPr>
              <a:t>https://docs.google.com/document/d/1qSRXgX0GxpdkoxO6V4fwpTaTvmOyuti9OFvXjig6y7U/edit</a:t>
            </a:r>
            <a:endParaRPr lang="en-GB" sz="1200" dirty="0"/>
          </a:p>
          <a:p>
            <a:pPr marL="0" marR="0" lvl="0" indent="0" algn="ctr" rtl="0">
              <a:spcBef>
                <a:spcPts val="1200"/>
              </a:spcBef>
              <a:spcAft>
                <a:spcPts val="0"/>
              </a:spcAft>
              <a:buClr>
                <a:schemeClr val="dk1"/>
              </a:buClr>
              <a:buSzPts val="6000"/>
              <a:buFont typeface="Arial"/>
              <a:buNone/>
            </a:pPr>
            <a:r>
              <a:rPr lang="en-GB" sz="3300" dirty="0" smtClean="0"/>
              <a:t>I</a:t>
            </a:r>
            <a:r>
              <a:rPr lang="en-GB" sz="3300" b="0" i="0" u="none" strike="noStrike" cap="none" dirty="0" smtClean="0">
                <a:solidFill>
                  <a:schemeClr val="dk1"/>
                </a:solidFill>
                <a:latin typeface="Calibri"/>
                <a:ea typeface="Calibri"/>
                <a:cs typeface="Calibri"/>
                <a:sym typeface="Calibri"/>
              </a:rPr>
              <a:t>f </a:t>
            </a:r>
            <a:r>
              <a:rPr lang="en-GB" sz="3300" b="0" i="0" u="none" strike="noStrike" cap="none" dirty="0">
                <a:solidFill>
                  <a:schemeClr val="dk1"/>
                </a:solidFill>
                <a:latin typeface="Calibri"/>
                <a:ea typeface="Calibri"/>
                <a:cs typeface="Calibri"/>
                <a:sym typeface="Calibri"/>
              </a:rPr>
              <a:t>it is a questions about your child and is not a generic question then please email for the atten</a:t>
            </a:r>
            <a:r>
              <a:rPr lang="en-GB" sz="3300" dirty="0"/>
              <a:t>tion of the class teacher.</a:t>
            </a:r>
            <a:endParaRPr sz="500" dirty="0"/>
          </a:p>
          <a:p>
            <a:pPr marL="342900" marR="0" lvl="0" indent="0" algn="l" rtl="0">
              <a:spcBef>
                <a:spcPts val="1200"/>
              </a:spcBef>
              <a:spcAft>
                <a:spcPts val="0"/>
              </a:spcAft>
              <a:buClr>
                <a:schemeClr val="dk1"/>
              </a:buClr>
              <a:buSzPts val="6000"/>
              <a:buFont typeface="Arial"/>
              <a:buNone/>
            </a:pPr>
            <a:endParaRPr sz="6000" b="0" i="0" u="none" strike="noStrike" cap="none" dirty="0">
              <a:solidFill>
                <a:schemeClr val="dk1"/>
              </a:solidFill>
              <a:latin typeface="Calibri"/>
              <a:ea typeface="Calibri"/>
              <a:cs typeface="Calibri"/>
              <a:sym typeface="Calibri"/>
            </a:endParaRPr>
          </a:p>
        </p:txBody>
      </p:sp>
      <p:pic>
        <p:nvPicPr>
          <p:cNvPr id="249" name="Google Shape;249;p37"/>
          <p:cNvPicPr preferRelativeResize="0"/>
          <p:nvPr/>
        </p:nvPicPr>
        <p:blipFill>
          <a:blip r:embed="rId4">
            <a:alphaModFix/>
          </a:blip>
          <a:stretch>
            <a:fillRect/>
          </a:stretch>
        </p:blipFill>
        <p:spPr>
          <a:xfrm>
            <a:off x="8396675" y="174274"/>
            <a:ext cx="438900" cy="591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a:solidFill>
                  <a:schemeClr val="dk1"/>
                </a:solidFill>
                <a:latin typeface="Calibri"/>
                <a:ea typeface="Calibri"/>
                <a:cs typeface="Calibri"/>
                <a:sym typeface="Calibri"/>
              </a:rPr>
              <a:t>Vision and values of the school</a:t>
            </a:r>
            <a:endParaRPr sz="4400" b="1" i="0" u="none" strike="noStrike" cap="none">
              <a:solidFill>
                <a:schemeClr val="dk1"/>
              </a:solidFill>
              <a:latin typeface="Calibri"/>
              <a:ea typeface="Calibri"/>
              <a:cs typeface="Calibri"/>
              <a:sym typeface="Calibri"/>
            </a:endParaRPr>
          </a:p>
        </p:txBody>
      </p:sp>
      <p:sp>
        <p:nvSpPr>
          <p:cNvPr id="100" name="Google Shape;100;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rial"/>
              <a:buNone/>
            </a:pPr>
            <a:r>
              <a:rPr lang="en-GB" sz="3200" b="0" i="0" u="none" strike="noStrike" cap="none">
                <a:solidFill>
                  <a:schemeClr val="dk1"/>
                </a:solidFill>
                <a:latin typeface="Calibri"/>
                <a:ea typeface="Calibri"/>
                <a:cs typeface="Calibri"/>
                <a:sym typeface="Calibri"/>
              </a:rPr>
              <a:t>The school is led and run around our children – their needs are paramount. </a:t>
            </a:r>
            <a:endParaRPr/>
          </a:p>
          <a:p>
            <a:pPr marL="0" marR="0" lvl="0" indent="0" algn="ctr" rtl="0">
              <a:spcBef>
                <a:spcPts val="640"/>
              </a:spcBef>
              <a:spcAft>
                <a:spcPts val="0"/>
              </a:spcAft>
              <a:buClr>
                <a:schemeClr val="dk1"/>
              </a:buClr>
              <a:buSzPts val="3200"/>
              <a:buFont typeface="Arial"/>
              <a:buNone/>
            </a:pPr>
            <a:r>
              <a:rPr lang="en-GB" sz="3200" b="0" i="0" u="none" strike="noStrike" cap="none">
                <a:solidFill>
                  <a:schemeClr val="dk1"/>
                </a:solidFill>
                <a:latin typeface="Calibri"/>
                <a:ea typeface="Calibri"/>
                <a:cs typeface="Calibri"/>
                <a:sym typeface="Calibri"/>
              </a:rPr>
              <a:t>It is our responsibility to strive towards giving our children a world class education which they so rightly deserve.</a:t>
            </a:r>
            <a:endParaRPr/>
          </a:p>
          <a:p>
            <a:pPr marL="0" marR="0" lvl="0" indent="0" algn="l" rtl="0">
              <a:spcBef>
                <a:spcPts val="640"/>
              </a:spcBef>
              <a:spcAft>
                <a:spcPts val="0"/>
              </a:spcAft>
              <a:buClr>
                <a:schemeClr val="dk1"/>
              </a:buClr>
              <a:buSzPts val="3200"/>
              <a:buFont typeface="Arial"/>
              <a:buNone/>
            </a:pPr>
            <a:endParaRPr sz="3200" b="0" i="0" u="none" strike="noStrike" cap="none">
              <a:solidFill>
                <a:srgbClr val="FFFF00"/>
              </a:solidFill>
              <a:latin typeface="Calibri"/>
              <a:ea typeface="Calibri"/>
              <a:cs typeface="Calibri"/>
              <a:sym typeface="Calibri"/>
            </a:endParaRPr>
          </a:p>
        </p:txBody>
      </p:sp>
      <p:pic>
        <p:nvPicPr>
          <p:cNvPr id="101" name="Google Shape;101;p15"/>
          <p:cNvPicPr preferRelativeResize="0"/>
          <p:nvPr/>
        </p:nvPicPr>
        <p:blipFill>
          <a:blip r:embed="rId3">
            <a:alphaModFix/>
          </a:blip>
          <a:stretch>
            <a:fillRect/>
          </a:stretch>
        </p:blipFill>
        <p:spPr>
          <a:xfrm>
            <a:off x="8095500" y="526624"/>
            <a:ext cx="438900" cy="591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457200" y="274646"/>
            <a:ext cx="8229600" cy="784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b="1"/>
              <a:t>Our 3 values</a:t>
            </a:r>
            <a:endParaRPr sz="4400" b="1" i="0" u="none" strike="noStrike" cap="none">
              <a:solidFill>
                <a:schemeClr val="dk1"/>
              </a:solidFill>
            </a:endParaRPr>
          </a:p>
        </p:txBody>
      </p:sp>
      <p:sp>
        <p:nvSpPr>
          <p:cNvPr id="107" name="Google Shape;107;p16"/>
          <p:cNvSpPr txBox="1">
            <a:spLocks noGrp="1"/>
          </p:cNvSpPr>
          <p:nvPr>
            <p:ph type="body" idx="1"/>
          </p:nvPr>
        </p:nvSpPr>
        <p:spPr>
          <a:xfrm>
            <a:off x="457200" y="1174426"/>
            <a:ext cx="8229600" cy="4951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500" b="1"/>
              <a:t>#aspirationinaction</a:t>
            </a:r>
            <a:endParaRPr sz="2500" b="1"/>
          </a:p>
          <a:p>
            <a:pPr marL="342900" marR="0" lvl="0" indent="-222250" algn="l" rtl="0">
              <a:spcBef>
                <a:spcPts val="640"/>
              </a:spcBef>
              <a:spcAft>
                <a:spcPts val="0"/>
              </a:spcAft>
              <a:buClr>
                <a:schemeClr val="dk1"/>
              </a:buClr>
              <a:buSzPts val="1300"/>
              <a:buFont typeface="Arial"/>
              <a:buChar char="•"/>
            </a:pPr>
            <a:r>
              <a:rPr lang="en-GB" sz="1300" b="0" i="0" u="none" strike="noStrike" cap="none">
                <a:solidFill>
                  <a:schemeClr val="dk1"/>
                </a:solidFill>
                <a:latin typeface="Calibri"/>
                <a:ea typeface="Calibri"/>
                <a:cs typeface="Calibri"/>
                <a:sym typeface="Calibri"/>
              </a:rPr>
              <a:t>Striving to get better every day</a:t>
            </a:r>
            <a:endParaRPr sz="1300"/>
          </a:p>
          <a:p>
            <a:pPr marL="342900" marR="0" lvl="0" indent="-222250" algn="l" rtl="0">
              <a:spcBef>
                <a:spcPts val="640"/>
              </a:spcBef>
              <a:spcAft>
                <a:spcPts val="0"/>
              </a:spcAft>
              <a:buClr>
                <a:schemeClr val="dk1"/>
              </a:buClr>
              <a:buSzPts val="1300"/>
              <a:buFont typeface="Arial"/>
              <a:buChar char="•"/>
            </a:pPr>
            <a:r>
              <a:rPr lang="en-GB" sz="1300" b="0" i="0" u="none" strike="noStrike" cap="none">
                <a:solidFill>
                  <a:schemeClr val="dk1"/>
                </a:solidFill>
                <a:latin typeface="Calibri"/>
                <a:ea typeface="Calibri"/>
                <a:cs typeface="Calibri"/>
                <a:sym typeface="Calibri"/>
              </a:rPr>
              <a:t>Learn from mistakes</a:t>
            </a:r>
            <a:endParaRPr sz="1300"/>
          </a:p>
          <a:p>
            <a:pPr marL="342900" marR="0" lvl="0" indent="-222250" algn="l" rtl="0">
              <a:spcBef>
                <a:spcPts val="640"/>
              </a:spcBef>
              <a:spcAft>
                <a:spcPts val="0"/>
              </a:spcAft>
              <a:buClr>
                <a:schemeClr val="dk1"/>
              </a:buClr>
              <a:buSzPts val="1300"/>
              <a:buFont typeface="Arial"/>
              <a:buChar char="•"/>
            </a:pPr>
            <a:r>
              <a:rPr lang="en-GB" sz="1300" b="0" i="0" u="none" strike="noStrike" cap="none">
                <a:solidFill>
                  <a:schemeClr val="dk1"/>
                </a:solidFill>
                <a:latin typeface="Calibri"/>
                <a:ea typeface="Calibri"/>
                <a:cs typeface="Calibri"/>
                <a:sym typeface="Calibri"/>
              </a:rPr>
              <a:t>Determination and resilience</a:t>
            </a:r>
            <a:endParaRPr sz="1300"/>
          </a:p>
          <a:p>
            <a:pPr marL="342900" marR="0" lvl="0" indent="-222250" algn="l" rtl="0">
              <a:spcBef>
                <a:spcPts val="640"/>
              </a:spcBef>
              <a:spcAft>
                <a:spcPts val="0"/>
              </a:spcAft>
              <a:buClr>
                <a:schemeClr val="dk1"/>
              </a:buClr>
              <a:buSzPts val="1300"/>
              <a:buFont typeface="Arial"/>
              <a:buChar char="•"/>
            </a:pPr>
            <a:r>
              <a:rPr lang="en-GB" sz="1300" b="0" i="0" u="none" strike="noStrike" cap="none">
                <a:solidFill>
                  <a:schemeClr val="dk1"/>
                </a:solidFill>
                <a:latin typeface="Calibri"/>
                <a:ea typeface="Calibri"/>
                <a:cs typeface="Calibri"/>
                <a:sym typeface="Calibri"/>
              </a:rPr>
              <a:t>Growth mindset - I can’t do it… yet!</a:t>
            </a:r>
            <a:endParaRPr sz="1300" b="0" i="0" u="none" strike="noStrike" cap="none">
              <a:solidFill>
                <a:schemeClr val="dk1"/>
              </a:solidFill>
              <a:latin typeface="Calibri"/>
              <a:ea typeface="Calibri"/>
              <a:cs typeface="Calibri"/>
              <a:sym typeface="Calibri"/>
            </a:endParaRPr>
          </a:p>
          <a:p>
            <a:pPr marL="342900" marR="0" lvl="0" indent="0" algn="l" rtl="0">
              <a:spcBef>
                <a:spcPts val="640"/>
              </a:spcBef>
              <a:spcAft>
                <a:spcPts val="0"/>
              </a:spcAft>
              <a:buNone/>
            </a:pPr>
            <a:endParaRPr sz="1300"/>
          </a:p>
          <a:p>
            <a:pPr marL="0" lvl="0" indent="0" algn="l" rtl="0">
              <a:spcBef>
                <a:spcPts val="0"/>
              </a:spcBef>
              <a:spcAft>
                <a:spcPts val="0"/>
              </a:spcAft>
              <a:buNone/>
            </a:pPr>
            <a:r>
              <a:rPr lang="en-GB" sz="2500" b="1"/>
              <a:t>#integrityinaction</a:t>
            </a:r>
            <a:endParaRPr sz="2500" b="1"/>
          </a:p>
          <a:p>
            <a:pPr marL="342900" lvl="0" indent="-222250" algn="l" rtl="0">
              <a:spcBef>
                <a:spcPts val="0"/>
              </a:spcBef>
              <a:spcAft>
                <a:spcPts val="0"/>
              </a:spcAft>
              <a:buSzPts val="1300"/>
              <a:buChar char="•"/>
            </a:pPr>
            <a:r>
              <a:rPr lang="en-GB" sz="1300"/>
              <a:t>Moral purpose – to know right from wrong</a:t>
            </a:r>
            <a:endParaRPr sz="1300"/>
          </a:p>
          <a:p>
            <a:pPr marL="342900" lvl="0" indent="-222250" algn="l" rtl="0">
              <a:spcBef>
                <a:spcPts val="640"/>
              </a:spcBef>
              <a:spcAft>
                <a:spcPts val="0"/>
              </a:spcAft>
              <a:buSzPts val="1300"/>
              <a:buChar char="•"/>
            </a:pPr>
            <a:r>
              <a:rPr lang="en-GB" sz="1300"/>
              <a:t>Honesty and fairness</a:t>
            </a:r>
            <a:endParaRPr sz="1300"/>
          </a:p>
          <a:p>
            <a:pPr marL="342900" lvl="0" indent="-222250" algn="l" rtl="0">
              <a:spcBef>
                <a:spcPts val="640"/>
              </a:spcBef>
              <a:spcAft>
                <a:spcPts val="0"/>
              </a:spcAft>
              <a:buSzPts val="1300"/>
              <a:buChar char="•"/>
            </a:pPr>
            <a:r>
              <a:rPr lang="en-GB" sz="1300"/>
              <a:t>Make good decisions in life because it’s the right thing to do</a:t>
            </a:r>
            <a:endParaRPr sz="1300"/>
          </a:p>
          <a:p>
            <a:pPr marL="342900" lvl="0" indent="-222250" algn="l" rtl="0">
              <a:spcBef>
                <a:spcPts val="640"/>
              </a:spcBef>
              <a:spcAft>
                <a:spcPts val="0"/>
              </a:spcAft>
              <a:buSzPts val="1300"/>
              <a:buChar char="•"/>
            </a:pPr>
            <a:r>
              <a:rPr lang="en-GB" sz="1300"/>
              <a:t>Take responsibility for your actions</a:t>
            </a:r>
            <a:endParaRPr sz="1300"/>
          </a:p>
          <a:p>
            <a:pPr marL="0" lvl="0" indent="0" algn="l" rtl="0">
              <a:spcBef>
                <a:spcPts val="0"/>
              </a:spcBef>
              <a:spcAft>
                <a:spcPts val="0"/>
              </a:spcAft>
              <a:buNone/>
            </a:pPr>
            <a:endParaRPr sz="2500" b="1"/>
          </a:p>
          <a:p>
            <a:pPr marL="0" lvl="0" indent="0" algn="l" rtl="0">
              <a:spcBef>
                <a:spcPts val="0"/>
              </a:spcBef>
              <a:spcAft>
                <a:spcPts val="0"/>
              </a:spcAft>
              <a:buNone/>
            </a:pPr>
            <a:r>
              <a:rPr lang="en-GB" sz="2500" b="1"/>
              <a:t>#identityinaction</a:t>
            </a:r>
            <a:endParaRPr sz="2500" b="1"/>
          </a:p>
          <a:p>
            <a:pPr marL="342900" lvl="0" indent="-237490" algn="l" rtl="0">
              <a:lnSpc>
                <a:spcPct val="90000"/>
              </a:lnSpc>
              <a:spcBef>
                <a:spcPts val="0"/>
              </a:spcBef>
              <a:spcAft>
                <a:spcPts val="0"/>
              </a:spcAft>
              <a:buSzPts val="1300"/>
              <a:buChar char="•"/>
            </a:pPr>
            <a:r>
              <a:rPr lang="en-GB" sz="1300"/>
              <a:t>Who are you? What is special about you?</a:t>
            </a:r>
            <a:endParaRPr sz="1300"/>
          </a:p>
          <a:p>
            <a:pPr marL="342900" lvl="0" indent="-237490" algn="l" rtl="0">
              <a:lnSpc>
                <a:spcPct val="90000"/>
              </a:lnSpc>
              <a:spcBef>
                <a:spcPts val="592"/>
              </a:spcBef>
              <a:spcAft>
                <a:spcPts val="0"/>
              </a:spcAft>
              <a:buSzPts val="1300"/>
              <a:buChar char="•"/>
            </a:pPr>
            <a:r>
              <a:rPr lang="en-GB" sz="1300"/>
              <a:t>Respect differences in others</a:t>
            </a:r>
            <a:endParaRPr sz="1300"/>
          </a:p>
          <a:p>
            <a:pPr marL="342900" lvl="0" indent="-237490" algn="l" rtl="0">
              <a:lnSpc>
                <a:spcPct val="90000"/>
              </a:lnSpc>
              <a:spcBef>
                <a:spcPts val="592"/>
              </a:spcBef>
              <a:spcAft>
                <a:spcPts val="0"/>
              </a:spcAft>
              <a:buSzPts val="1300"/>
              <a:buChar char="•"/>
            </a:pPr>
            <a:r>
              <a:rPr lang="en-GB" sz="1300"/>
              <a:t>Happy and confident with a high self esteem</a:t>
            </a:r>
            <a:endParaRPr sz="1300"/>
          </a:p>
          <a:p>
            <a:pPr marL="342900" lvl="0" indent="-237490" algn="l" rtl="0">
              <a:lnSpc>
                <a:spcPct val="90000"/>
              </a:lnSpc>
              <a:spcBef>
                <a:spcPts val="592"/>
              </a:spcBef>
              <a:spcAft>
                <a:spcPts val="0"/>
              </a:spcAft>
              <a:buSzPts val="1300"/>
              <a:buChar char="•"/>
            </a:pPr>
            <a:r>
              <a:rPr lang="en-GB" sz="1300"/>
              <a:t>Strong sense of community</a:t>
            </a:r>
            <a:endParaRPr sz="1300"/>
          </a:p>
          <a:p>
            <a:pPr marL="342900" lvl="0" indent="-237490" algn="l" rtl="0">
              <a:lnSpc>
                <a:spcPct val="90000"/>
              </a:lnSpc>
              <a:spcBef>
                <a:spcPts val="592"/>
              </a:spcBef>
              <a:spcAft>
                <a:spcPts val="0"/>
              </a:spcAft>
              <a:buSzPts val="1300"/>
              <a:buChar char="•"/>
            </a:pPr>
            <a:r>
              <a:rPr lang="en-GB" sz="1300"/>
              <a:t>Working together towards a common goal</a:t>
            </a:r>
            <a:endParaRPr sz="1300"/>
          </a:p>
          <a:p>
            <a:pPr marL="0" lvl="0" indent="0" algn="ctr" rtl="0">
              <a:lnSpc>
                <a:spcPct val="90000"/>
              </a:lnSpc>
              <a:spcBef>
                <a:spcPts val="592"/>
              </a:spcBef>
              <a:spcAft>
                <a:spcPts val="0"/>
              </a:spcAft>
              <a:buClr>
                <a:schemeClr val="dk1"/>
              </a:buClr>
              <a:buSzPts val="2960"/>
              <a:buFont typeface="Arial"/>
              <a:buNone/>
            </a:pPr>
            <a:r>
              <a:rPr lang="en-GB" sz="2000" b="1"/>
              <a:t>This is our school and we wear the badge with pride! </a:t>
            </a:r>
            <a:endParaRPr sz="2000"/>
          </a:p>
          <a:p>
            <a:pPr marL="0" lvl="0" indent="0" algn="l" rtl="0">
              <a:spcBef>
                <a:spcPts val="0"/>
              </a:spcBef>
              <a:spcAft>
                <a:spcPts val="0"/>
              </a:spcAft>
              <a:buNone/>
            </a:pPr>
            <a:endParaRPr sz="2500" b="1"/>
          </a:p>
          <a:p>
            <a:pPr marL="0" lvl="0" indent="0" algn="l" rtl="0">
              <a:spcBef>
                <a:spcPts val="0"/>
              </a:spcBef>
              <a:spcAft>
                <a:spcPts val="0"/>
              </a:spcAft>
              <a:buNone/>
            </a:pPr>
            <a:endParaRPr sz="2500" b="1"/>
          </a:p>
          <a:p>
            <a:pPr marL="0" lvl="0" indent="0" algn="l" rtl="0">
              <a:spcBef>
                <a:spcPts val="0"/>
              </a:spcBef>
              <a:spcAft>
                <a:spcPts val="0"/>
              </a:spcAft>
              <a:buNone/>
            </a:pPr>
            <a:endParaRPr sz="2500" b="1"/>
          </a:p>
          <a:p>
            <a:pPr marL="0" lvl="0" indent="0" algn="l" rtl="0">
              <a:spcBef>
                <a:spcPts val="0"/>
              </a:spcBef>
              <a:spcAft>
                <a:spcPts val="0"/>
              </a:spcAft>
              <a:buClr>
                <a:schemeClr val="dk1"/>
              </a:buClr>
              <a:buSzPts val="4400"/>
              <a:buFont typeface="Calibri"/>
              <a:buNone/>
            </a:pPr>
            <a:endParaRPr sz="2500" b="1"/>
          </a:p>
          <a:p>
            <a:pPr marL="0" marR="0" lvl="0" indent="0" algn="l" rtl="0">
              <a:spcBef>
                <a:spcPts val="640"/>
              </a:spcBef>
              <a:spcAft>
                <a:spcPts val="0"/>
              </a:spcAft>
              <a:buNone/>
            </a:pPr>
            <a:endParaRPr sz="1300"/>
          </a:p>
          <a:p>
            <a:pPr marL="0" marR="0" lvl="0" indent="0" algn="l" rtl="0">
              <a:spcBef>
                <a:spcPts val="640"/>
              </a:spcBef>
              <a:spcAft>
                <a:spcPts val="0"/>
              </a:spcAft>
              <a:buNone/>
            </a:pPr>
            <a:endParaRPr sz="1300"/>
          </a:p>
          <a:p>
            <a:pPr marL="0" marR="0" lvl="0" indent="0" algn="l" rtl="0">
              <a:spcBef>
                <a:spcPts val="640"/>
              </a:spcBef>
              <a:spcAft>
                <a:spcPts val="0"/>
              </a:spcAft>
              <a:buNone/>
            </a:pPr>
            <a:endParaRPr sz="1300"/>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pic>
        <p:nvPicPr>
          <p:cNvPr id="108" name="Google Shape;108;p16"/>
          <p:cNvPicPr preferRelativeResize="0"/>
          <p:nvPr/>
        </p:nvPicPr>
        <p:blipFill>
          <a:blip r:embed="rId3">
            <a:alphaModFix/>
          </a:blip>
          <a:stretch>
            <a:fillRect/>
          </a:stretch>
        </p:blipFill>
        <p:spPr>
          <a:xfrm>
            <a:off x="8095500" y="526624"/>
            <a:ext cx="438900" cy="591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GB" sz="3959" b="1" i="0" u="none" strike="noStrike" cap="none">
                <a:solidFill>
                  <a:schemeClr val="dk1"/>
                </a:solidFill>
              </a:rPr>
              <a:t>Attendance and punctuality</a:t>
            </a:r>
            <a:br>
              <a:rPr lang="en-GB" sz="3959" b="1" i="0" u="none" strike="noStrike" cap="none">
                <a:solidFill>
                  <a:schemeClr val="dk1"/>
                </a:solidFill>
              </a:rPr>
            </a:br>
            <a:endParaRPr sz="3959" b="1" i="0" u="none" strike="noStrike" cap="none">
              <a:solidFill>
                <a:schemeClr val="dk1"/>
              </a:solidFill>
            </a:endParaRPr>
          </a:p>
        </p:txBody>
      </p:sp>
      <p:sp>
        <p:nvSpPr>
          <p:cNvPr id="114" name="Google Shape;114;p17"/>
          <p:cNvSpPr txBox="1">
            <a:spLocks noGrp="1"/>
          </p:cNvSpPr>
          <p:nvPr>
            <p:ph type="body" idx="1"/>
          </p:nvPr>
        </p:nvSpPr>
        <p:spPr>
          <a:xfrm>
            <a:off x="457200" y="1143000"/>
            <a:ext cx="8229600" cy="4525963"/>
          </a:xfrm>
          <a:prstGeom prst="rect">
            <a:avLst/>
          </a:prstGeom>
          <a:noFill/>
          <a:ln>
            <a:noFill/>
          </a:ln>
        </p:spPr>
        <p:txBody>
          <a:bodyPr spcFirstLastPara="1" wrap="square" lIns="91425" tIns="45700" rIns="91425" bIns="45700" anchor="t" anchorCtr="0">
            <a:noAutofit/>
          </a:bodyPr>
          <a:lstStyle/>
          <a:p>
            <a:pPr marL="342900" marR="0" lvl="0" indent="-307340" algn="l" rtl="0">
              <a:lnSpc>
                <a:spcPct val="80000"/>
              </a:lnSpc>
              <a:spcBef>
                <a:spcPts val="0"/>
              </a:spcBef>
              <a:spcAft>
                <a:spcPts val="0"/>
              </a:spcAft>
              <a:buClr>
                <a:schemeClr val="dk1"/>
              </a:buClr>
              <a:buSzPts val="2400"/>
              <a:buFont typeface="Arial"/>
              <a:buChar char="•"/>
            </a:pPr>
            <a:r>
              <a:rPr lang="en-GB" sz="2400" b="0" i="0" u="none" strike="noStrike" cap="none">
                <a:solidFill>
                  <a:schemeClr val="dk1"/>
                </a:solidFill>
                <a:latin typeface="Calibri"/>
                <a:ea typeface="Calibri"/>
                <a:cs typeface="Calibri"/>
                <a:sym typeface="Calibri"/>
              </a:rPr>
              <a:t>Mrs McCann – Attendance officer</a:t>
            </a:r>
            <a:endParaRPr sz="2400"/>
          </a:p>
          <a:p>
            <a:pPr marL="342900" marR="0" lvl="0" indent="-307340" algn="l" rtl="0">
              <a:lnSpc>
                <a:spcPct val="80000"/>
              </a:lnSpc>
              <a:spcBef>
                <a:spcPts val="592"/>
              </a:spcBef>
              <a:spcAft>
                <a:spcPts val="0"/>
              </a:spcAft>
              <a:buClr>
                <a:schemeClr val="dk1"/>
              </a:buClr>
              <a:buSzPts val="2400"/>
              <a:buFont typeface="Arial"/>
              <a:buChar char="•"/>
            </a:pPr>
            <a:r>
              <a:rPr lang="en-GB" sz="2400" b="0" i="0" u="none" strike="noStrike" cap="none">
                <a:solidFill>
                  <a:schemeClr val="dk1"/>
                </a:solidFill>
                <a:latin typeface="Calibri"/>
                <a:ea typeface="Calibri"/>
                <a:cs typeface="Calibri"/>
                <a:sym typeface="Calibri"/>
              </a:rPr>
              <a:t>School </a:t>
            </a:r>
            <a:r>
              <a:rPr lang="en-GB" sz="2400"/>
              <a:t>has an</a:t>
            </a:r>
            <a:r>
              <a:rPr lang="en-GB" sz="2400" b="0" i="0" u="none" strike="noStrike" cap="none">
                <a:solidFill>
                  <a:schemeClr val="dk1"/>
                </a:solidFill>
                <a:latin typeface="Calibri"/>
                <a:ea typeface="Calibri"/>
                <a:cs typeface="Calibri"/>
                <a:sym typeface="Calibri"/>
              </a:rPr>
              <a:t> Education Welfare Officer (EWO) who works with families </a:t>
            </a:r>
            <a:r>
              <a:rPr lang="en-GB" sz="2400"/>
              <a:t>below 90%</a:t>
            </a:r>
            <a:endParaRPr sz="2400"/>
          </a:p>
          <a:p>
            <a:pPr marL="342900" marR="0" lvl="0" indent="-307340" algn="l" rtl="0">
              <a:lnSpc>
                <a:spcPct val="80000"/>
              </a:lnSpc>
              <a:spcBef>
                <a:spcPts val="592"/>
              </a:spcBef>
              <a:spcAft>
                <a:spcPts val="0"/>
              </a:spcAft>
              <a:buClr>
                <a:schemeClr val="dk1"/>
              </a:buClr>
              <a:buSzPts val="2400"/>
              <a:buFont typeface="Arial"/>
              <a:buChar char="•"/>
            </a:pPr>
            <a:r>
              <a:rPr lang="en-GB" sz="2400" b="0" i="0" u="none" strike="noStrike" cap="none">
                <a:solidFill>
                  <a:schemeClr val="dk1"/>
                </a:solidFill>
                <a:latin typeface="Calibri"/>
                <a:ea typeface="Calibri"/>
                <a:cs typeface="Calibri"/>
                <a:sym typeface="Calibri"/>
              </a:rPr>
              <a:t>Whole school aim is to raise attendance to meet  National expectations </a:t>
            </a:r>
            <a:r>
              <a:rPr lang="en-GB" sz="2400"/>
              <a:t>= </a:t>
            </a:r>
            <a:r>
              <a:rPr lang="en-GB" sz="2400" b="0" i="0" u="none" strike="noStrike" cap="none">
                <a:solidFill>
                  <a:schemeClr val="dk1"/>
                </a:solidFill>
                <a:latin typeface="Calibri"/>
                <a:ea typeface="Calibri"/>
                <a:cs typeface="Calibri"/>
                <a:sym typeface="Calibri"/>
              </a:rPr>
              <a:t>96%</a:t>
            </a:r>
            <a:endParaRPr sz="2400" b="0" i="0" u="none" strike="noStrike" cap="none">
              <a:solidFill>
                <a:schemeClr val="dk1"/>
              </a:solidFill>
              <a:latin typeface="Calibri"/>
              <a:ea typeface="Calibri"/>
              <a:cs typeface="Calibri"/>
              <a:sym typeface="Calibri"/>
            </a:endParaRPr>
          </a:p>
          <a:p>
            <a:pPr marL="342900" marR="0" lvl="0" indent="-307340" algn="l" rtl="0">
              <a:lnSpc>
                <a:spcPct val="80000"/>
              </a:lnSpc>
              <a:spcBef>
                <a:spcPts val="592"/>
              </a:spcBef>
              <a:spcAft>
                <a:spcPts val="0"/>
              </a:spcAft>
              <a:buClr>
                <a:schemeClr val="dk1"/>
              </a:buClr>
              <a:buSzPts val="2400"/>
              <a:buFont typeface="Arial"/>
              <a:buChar char="•"/>
            </a:pPr>
            <a:r>
              <a:rPr lang="en-GB" sz="2400"/>
              <a:t>To report an absence then email </a:t>
            </a:r>
            <a:r>
              <a:rPr lang="en-GB" sz="2400" u="sng">
                <a:solidFill>
                  <a:schemeClr val="hlink"/>
                </a:solidFill>
                <a:hlinkClick r:id="rId3"/>
              </a:rPr>
              <a:t>attendance@jamesoglethorpe.havering.sch.uk</a:t>
            </a:r>
            <a:endParaRPr sz="2960"/>
          </a:p>
          <a:p>
            <a:pPr marL="342900" marR="0" lvl="0" indent="0" algn="l" rtl="0">
              <a:lnSpc>
                <a:spcPct val="80000"/>
              </a:lnSpc>
              <a:spcBef>
                <a:spcPts val="592"/>
              </a:spcBef>
              <a:spcAft>
                <a:spcPts val="0"/>
              </a:spcAft>
              <a:buNone/>
            </a:pPr>
            <a:endParaRPr sz="2960"/>
          </a:p>
          <a:p>
            <a:pPr marL="0" marR="0" lvl="0" indent="0" algn="l" rtl="0">
              <a:lnSpc>
                <a:spcPct val="80000"/>
              </a:lnSpc>
              <a:spcBef>
                <a:spcPts val="592"/>
              </a:spcBef>
              <a:spcAft>
                <a:spcPts val="0"/>
              </a:spcAft>
              <a:buClr>
                <a:schemeClr val="dk1"/>
              </a:buClr>
              <a:buSzPts val="2960"/>
              <a:buFont typeface="Arial"/>
              <a:buNone/>
            </a:pPr>
            <a:r>
              <a:rPr lang="en-GB" sz="2960" b="1" i="0" u="none" strike="noStrike" cap="none">
                <a:solidFill>
                  <a:schemeClr val="dk1"/>
                </a:solidFill>
              </a:rPr>
              <a:t>School incentives:</a:t>
            </a:r>
            <a:endParaRPr sz="2960" b="1" i="0" u="none" strike="noStrike" cap="none">
              <a:solidFill>
                <a:schemeClr val="dk1"/>
              </a:solidFill>
            </a:endParaRPr>
          </a:p>
          <a:p>
            <a:pPr marL="342900" marR="0" lvl="0" indent="-292100" algn="l" rtl="0">
              <a:lnSpc>
                <a:spcPct val="80000"/>
              </a:lnSpc>
              <a:spcBef>
                <a:spcPts val="592"/>
              </a:spcBef>
              <a:spcAft>
                <a:spcPts val="0"/>
              </a:spcAft>
              <a:buClr>
                <a:schemeClr val="dk1"/>
              </a:buClr>
              <a:buSzPts val="2400"/>
              <a:buFont typeface="Arial"/>
              <a:buChar char="•"/>
            </a:pPr>
            <a:r>
              <a:rPr lang="en-GB" sz="2400"/>
              <a:t>Weekly statistics for each class in the fortnightly newsletters</a:t>
            </a:r>
            <a:endParaRPr sz="2400"/>
          </a:p>
          <a:p>
            <a:pPr marL="342900" marR="0" lvl="0" indent="-307340" algn="l" rtl="0">
              <a:lnSpc>
                <a:spcPct val="80000"/>
              </a:lnSpc>
              <a:spcBef>
                <a:spcPts val="592"/>
              </a:spcBef>
              <a:spcAft>
                <a:spcPts val="0"/>
              </a:spcAft>
              <a:buClr>
                <a:schemeClr val="dk1"/>
              </a:buClr>
              <a:buSzPts val="2400"/>
              <a:buFont typeface="Arial"/>
              <a:buChar char="•"/>
            </a:pPr>
            <a:r>
              <a:rPr lang="en-GB" sz="2400"/>
              <a:t>Attendance Non Uniform Day for pupils with 96%+ every half term</a:t>
            </a:r>
            <a:endParaRPr sz="2400"/>
          </a:p>
          <a:p>
            <a:pPr marL="342900" marR="0" lvl="0" indent="-307340" algn="l" rtl="0">
              <a:lnSpc>
                <a:spcPct val="80000"/>
              </a:lnSpc>
              <a:spcBef>
                <a:spcPts val="592"/>
              </a:spcBef>
              <a:spcAft>
                <a:spcPts val="0"/>
              </a:spcAft>
              <a:buClr>
                <a:schemeClr val="dk1"/>
              </a:buClr>
              <a:buSzPts val="2400"/>
              <a:buFont typeface="Arial"/>
              <a:buChar char="•"/>
            </a:pPr>
            <a:r>
              <a:rPr lang="en-GB" sz="2400"/>
              <a:t>100% attendance reward by end of the year</a:t>
            </a:r>
            <a:endParaRPr sz="2400"/>
          </a:p>
          <a:p>
            <a:pPr marL="342900" marR="0" lvl="0" indent="-154940" algn="l" rtl="0">
              <a:lnSpc>
                <a:spcPct val="8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p:txBody>
      </p:sp>
      <p:pic>
        <p:nvPicPr>
          <p:cNvPr id="115" name="Google Shape;115;p17"/>
          <p:cNvPicPr preferRelativeResize="0"/>
          <p:nvPr/>
        </p:nvPicPr>
        <p:blipFill>
          <a:blip r:embed="rId4">
            <a:alphaModFix/>
          </a:blip>
          <a:stretch>
            <a:fillRect/>
          </a:stretch>
        </p:blipFill>
        <p:spPr>
          <a:xfrm>
            <a:off x="8231431" y="412749"/>
            <a:ext cx="455375" cy="5893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title"/>
          </p:nvPr>
        </p:nvSpPr>
        <p:spPr>
          <a:xfrm>
            <a:off x="457200" y="274638"/>
            <a:ext cx="8229600" cy="9445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4400"/>
              <a:buFont typeface="Calibri"/>
              <a:buNone/>
            </a:pPr>
            <a:r>
              <a:rPr lang="en-GB" sz="4400" b="1" i="0" u="none" strike="noStrike" cap="none">
                <a:solidFill>
                  <a:schemeClr val="dk1"/>
                </a:solidFill>
                <a:latin typeface="Calibri"/>
                <a:ea typeface="Calibri"/>
                <a:cs typeface="Calibri"/>
                <a:sym typeface="Calibri"/>
              </a:rPr>
              <a:t>NHS Guidance</a:t>
            </a:r>
            <a:endParaRPr sz="4400" b="0" i="0" u="none" strike="noStrike" cap="none">
              <a:solidFill>
                <a:schemeClr val="dk1"/>
              </a:solidFill>
              <a:latin typeface="Calibri"/>
              <a:ea typeface="Calibri"/>
              <a:cs typeface="Calibri"/>
              <a:sym typeface="Calibri"/>
            </a:endParaRPr>
          </a:p>
        </p:txBody>
      </p:sp>
      <p:sp>
        <p:nvSpPr>
          <p:cNvPr id="121" name="Google Shape;121;p18"/>
          <p:cNvSpPr txBox="1">
            <a:spLocks noGrp="1"/>
          </p:cNvSpPr>
          <p:nvPr>
            <p:ph type="body" idx="1"/>
          </p:nvPr>
        </p:nvSpPr>
        <p:spPr>
          <a:xfrm>
            <a:off x="457200" y="1066800"/>
            <a:ext cx="8229600" cy="50593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000"/>
              <a:buFont typeface="Arial"/>
              <a:buChar char="•"/>
            </a:pPr>
            <a:r>
              <a:rPr lang="en-GB" sz="2000" b="0" i="0" u="none" strike="noStrike" cap="none">
                <a:solidFill>
                  <a:schemeClr val="dk1"/>
                </a:solidFill>
                <a:latin typeface="Calibri"/>
                <a:ea typeface="Calibri"/>
                <a:cs typeface="Calibri"/>
                <a:sym typeface="Calibri"/>
              </a:rPr>
              <a:t>High temperature/ colds/  </a:t>
            </a:r>
            <a:r>
              <a:rPr lang="en-GB" sz="2000"/>
              <a:t>s</a:t>
            </a:r>
            <a:r>
              <a:rPr lang="en-GB" sz="2000" b="0" i="0" u="none" strike="noStrike" cap="none">
                <a:solidFill>
                  <a:schemeClr val="dk1"/>
                </a:solidFill>
                <a:latin typeface="Calibri"/>
                <a:ea typeface="Calibri"/>
                <a:cs typeface="Calibri"/>
                <a:sym typeface="Calibri"/>
              </a:rPr>
              <a:t>ore throat/ </a:t>
            </a:r>
            <a:r>
              <a:rPr lang="en-GB" sz="2000"/>
              <a:t>t</a:t>
            </a:r>
            <a:r>
              <a:rPr lang="en-GB" sz="2000" b="0" i="0" u="none" strike="noStrike" cap="none">
                <a:solidFill>
                  <a:schemeClr val="dk1"/>
                </a:solidFill>
                <a:latin typeface="Calibri"/>
                <a:ea typeface="Calibri"/>
                <a:cs typeface="Calibri"/>
                <a:sym typeface="Calibri"/>
              </a:rPr>
              <a:t>onsillitis and glandular fever – Paracetamol and fluids and if they feel better then send them in.</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400"/>
              </a:spcBef>
              <a:spcAft>
                <a:spcPts val="0"/>
              </a:spcAft>
              <a:buClr>
                <a:schemeClr val="dk1"/>
              </a:buClr>
              <a:buSzPts val="2000"/>
              <a:buFont typeface="Arial"/>
              <a:buChar char="•"/>
            </a:pPr>
            <a:r>
              <a:rPr lang="en-GB" sz="2000" b="0" i="0" u="none" strike="noStrike" cap="none">
                <a:solidFill>
                  <a:schemeClr val="dk1"/>
                </a:solidFill>
                <a:latin typeface="Calibri"/>
                <a:ea typeface="Calibri"/>
                <a:cs typeface="Calibri"/>
                <a:sym typeface="Calibri"/>
              </a:rPr>
              <a:t>Head lice/ scabies/ threadworm – Once treated then must be in school.</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400"/>
              </a:spcBef>
              <a:spcAft>
                <a:spcPts val="0"/>
              </a:spcAft>
              <a:buClr>
                <a:srgbClr val="FF0000"/>
              </a:buClr>
              <a:buSzPts val="2000"/>
              <a:buFont typeface="Arial"/>
              <a:buChar char="•"/>
            </a:pPr>
            <a:r>
              <a:rPr lang="en-GB" sz="2000" b="0" i="0" u="none" strike="noStrike" cap="none">
                <a:solidFill>
                  <a:srgbClr val="FF0000"/>
                </a:solidFill>
                <a:latin typeface="Calibri"/>
                <a:ea typeface="Calibri"/>
                <a:cs typeface="Calibri"/>
                <a:sym typeface="Calibri"/>
              </a:rPr>
              <a:t>Diarrhoea and vomiting – 24/48hrs after the last episode and if the child feels well enough. Only 24 hours i</a:t>
            </a:r>
            <a:r>
              <a:rPr lang="en-GB" sz="2000">
                <a:solidFill>
                  <a:srgbClr val="FF0000"/>
                </a:solidFill>
              </a:rPr>
              <a:t>f the sickness was a one off episode and your child quickly recovered.</a:t>
            </a:r>
            <a:endParaRPr sz="2000" b="0" i="0" u="none" strike="noStrike" cap="none">
              <a:solidFill>
                <a:srgbClr val="FF0000"/>
              </a:solidFill>
              <a:latin typeface="Calibri"/>
              <a:ea typeface="Calibri"/>
              <a:cs typeface="Calibri"/>
              <a:sym typeface="Calibri"/>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400"/>
              </a:spcBef>
              <a:spcAft>
                <a:spcPts val="0"/>
              </a:spcAft>
              <a:buClr>
                <a:schemeClr val="dk1"/>
              </a:buClr>
              <a:buSzPts val="2000"/>
              <a:buFont typeface="Arial"/>
              <a:buChar char="•"/>
            </a:pPr>
            <a:r>
              <a:rPr lang="en-GB" sz="2000" b="0" i="0" u="none" strike="noStrike" cap="none">
                <a:solidFill>
                  <a:schemeClr val="dk1"/>
                </a:solidFill>
                <a:latin typeface="Calibri"/>
                <a:ea typeface="Calibri"/>
                <a:cs typeface="Calibri"/>
                <a:sym typeface="Calibri"/>
              </a:rPr>
              <a:t>Conjunctivitis – Can go to school – encouraged to wash hands regularly.</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400"/>
              </a:spcBef>
              <a:spcAft>
                <a:spcPts val="0"/>
              </a:spcAft>
              <a:buClr>
                <a:schemeClr val="dk1"/>
              </a:buClr>
              <a:buSzPts val="2000"/>
              <a:buFont typeface="Arial"/>
              <a:buChar char="•"/>
            </a:pPr>
            <a:r>
              <a:rPr lang="en-GB" sz="2000" b="0" i="0" u="none" strike="noStrike" cap="none">
                <a:solidFill>
                  <a:schemeClr val="dk1"/>
                </a:solidFill>
                <a:latin typeface="Calibri"/>
                <a:ea typeface="Calibri"/>
                <a:cs typeface="Calibri"/>
                <a:sym typeface="Calibri"/>
              </a:rPr>
              <a:t>Impetigo – Once lesions are crusted they can return to school OR 2 days after starting antibiotics.</a:t>
            </a:r>
            <a:endParaRPr/>
          </a:p>
          <a:p>
            <a:pPr marL="342900" marR="0" lvl="0" indent="-21590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400"/>
              </a:spcBef>
              <a:spcAft>
                <a:spcPts val="0"/>
              </a:spcAft>
              <a:buClr>
                <a:srgbClr val="FF0000"/>
              </a:buClr>
              <a:buSzPts val="2000"/>
              <a:buFont typeface="Arial"/>
              <a:buChar char="•"/>
            </a:pPr>
            <a:r>
              <a:rPr lang="en-GB" sz="2000" b="0" i="0" u="none" strike="noStrike" cap="none">
                <a:solidFill>
                  <a:srgbClr val="FF0000"/>
                </a:solidFill>
                <a:latin typeface="Calibri"/>
                <a:ea typeface="Calibri"/>
                <a:cs typeface="Calibri"/>
                <a:sym typeface="Calibri"/>
              </a:rPr>
              <a:t>Medication – please bring to school office to sign a disclaimer – only administer antibiotics if it</a:t>
            </a:r>
            <a:r>
              <a:rPr lang="en-GB" sz="2000">
                <a:solidFill>
                  <a:srgbClr val="FF0000"/>
                </a:solidFill>
              </a:rPr>
              <a:t>’</a:t>
            </a:r>
            <a:r>
              <a:rPr lang="en-GB" sz="2000" b="0" i="0" u="none" strike="noStrike" cap="none">
                <a:solidFill>
                  <a:srgbClr val="FF0000"/>
                </a:solidFill>
                <a:latin typeface="Calibri"/>
                <a:ea typeface="Calibri"/>
                <a:cs typeface="Calibri"/>
                <a:sym typeface="Calibri"/>
              </a:rPr>
              <a:t>s </a:t>
            </a:r>
            <a:r>
              <a:rPr lang="en-GB" sz="2000" b="0" i="0" u="sng" strike="noStrike" cap="none">
                <a:solidFill>
                  <a:srgbClr val="FF0000"/>
                </a:solidFill>
                <a:latin typeface="Calibri"/>
                <a:ea typeface="Calibri"/>
                <a:cs typeface="Calibri"/>
                <a:sym typeface="Calibri"/>
              </a:rPr>
              <a:t>4 times a day</a:t>
            </a:r>
            <a:br>
              <a:rPr lang="en-GB" sz="2000" b="0" i="0" u="sng" strike="noStrike" cap="none">
                <a:solidFill>
                  <a:srgbClr val="FF0000"/>
                </a:solidFill>
                <a:latin typeface="Calibri"/>
                <a:ea typeface="Calibri"/>
                <a:cs typeface="Calibri"/>
                <a:sym typeface="Calibri"/>
              </a:rPr>
            </a:br>
            <a:endParaRPr sz="2000" b="0" i="0" u="sng" strike="noStrike" cap="none">
              <a:solidFill>
                <a:srgbClr val="FF0000"/>
              </a:solidFill>
              <a:latin typeface="Calibri"/>
              <a:ea typeface="Calibri"/>
              <a:cs typeface="Calibri"/>
              <a:sym typeface="Calibri"/>
            </a:endParaRPr>
          </a:p>
        </p:txBody>
      </p:sp>
      <p:pic>
        <p:nvPicPr>
          <p:cNvPr id="122" name="Google Shape;122;p18"/>
          <p:cNvPicPr preferRelativeResize="0"/>
          <p:nvPr/>
        </p:nvPicPr>
        <p:blipFill>
          <a:blip r:embed="rId3">
            <a:alphaModFix/>
          </a:blip>
          <a:stretch>
            <a:fillRect/>
          </a:stretch>
        </p:blipFill>
        <p:spPr>
          <a:xfrm>
            <a:off x="8231431" y="412749"/>
            <a:ext cx="455375" cy="5893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a:t>NHS Guidance - COVID -19</a:t>
            </a:r>
            <a:endParaRPr/>
          </a:p>
        </p:txBody>
      </p:sp>
      <p:sp>
        <p:nvSpPr>
          <p:cNvPr id="128" name="Google Shape;128;p19"/>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900" b="1" dirty="0"/>
              <a:t>What to do if a pupil is displaying symptoms of coronavirus (COVID-19) </a:t>
            </a:r>
            <a:endParaRPr sz="1900" b="1" dirty="0"/>
          </a:p>
          <a:p>
            <a:pPr marL="0" lvl="0" indent="0" algn="l" rtl="0">
              <a:lnSpc>
                <a:spcPct val="115000"/>
              </a:lnSpc>
              <a:spcBef>
                <a:spcPts val="0"/>
              </a:spcBef>
              <a:spcAft>
                <a:spcPts val="0"/>
              </a:spcAft>
              <a:buClr>
                <a:schemeClr val="dk1"/>
              </a:buClr>
              <a:buSzPts val="1100"/>
              <a:buFont typeface="Arial"/>
              <a:buNone/>
            </a:pPr>
            <a:r>
              <a:rPr lang="en-GB" sz="1900" dirty="0"/>
              <a:t>If your child has a new, continuous cough or a high temperature, or has a loss of, or change in, their normal sense of taste or smell then you must follow the guidance for households with possible or confirmed coronavirus (COVID-19) infection </a:t>
            </a:r>
            <a:r>
              <a:rPr lang="en-GB" sz="1900" u="sng" dirty="0">
                <a:solidFill>
                  <a:schemeClr val="hlink"/>
                </a:solidFill>
                <a:hlinkClick r:id="rId3"/>
              </a:rPr>
              <a:t>https://www.gov.uk/government/publications/covid-19-stay-at-home-guidance</a:t>
            </a:r>
            <a:endParaRPr sz="1900" u="sng" dirty="0">
              <a:solidFill>
                <a:schemeClr val="hlink"/>
              </a:solidFill>
            </a:endParaRPr>
          </a:p>
          <a:p>
            <a:pPr marL="0" lvl="0" indent="0" algn="l" rtl="0">
              <a:lnSpc>
                <a:spcPct val="115000"/>
              </a:lnSpc>
              <a:spcBef>
                <a:spcPts val="0"/>
              </a:spcBef>
              <a:spcAft>
                <a:spcPts val="0"/>
              </a:spcAft>
              <a:buNone/>
            </a:pPr>
            <a:endParaRPr sz="1900" dirty="0"/>
          </a:p>
          <a:p>
            <a:pPr marL="0" lvl="0" indent="0" algn="l" rtl="0">
              <a:lnSpc>
                <a:spcPct val="115000"/>
              </a:lnSpc>
              <a:spcBef>
                <a:spcPts val="0"/>
              </a:spcBef>
              <a:spcAft>
                <a:spcPts val="0"/>
              </a:spcAft>
              <a:buClr>
                <a:schemeClr val="dk1"/>
              </a:buClr>
              <a:buSzPts val="1100"/>
              <a:buFont typeface="Arial"/>
              <a:buNone/>
            </a:pPr>
            <a:r>
              <a:rPr lang="en-GB" sz="1900" dirty="0"/>
              <a:t>This sets out that they must: </a:t>
            </a:r>
            <a:endParaRPr sz="1900" dirty="0"/>
          </a:p>
          <a:p>
            <a:pPr marL="0" lvl="0" indent="0" algn="l" rtl="0">
              <a:lnSpc>
                <a:spcPct val="115000"/>
              </a:lnSpc>
              <a:spcBef>
                <a:spcPts val="0"/>
              </a:spcBef>
              <a:spcAft>
                <a:spcPts val="0"/>
              </a:spcAft>
              <a:buClr>
                <a:schemeClr val="dk1"/>
              </a:buClr>
              <a:buSzPts val="1100"/>
              <a:buFont typeface="Arial"/>
              <a:buNone/>
            </a:pPr>
            <a:r>
              <a:rPr lang="en-GB" sz="1900" dirty="0"/>
              <a:t>• self-isolate for at least 10 days (however other household members have to isolate for 14 days which would mean 2 weeks off of school for the child) </a:t>
            </a:r>
            <a:endParaRPr sz="1900" dirty="0"/>
          </a:p>
          <a:p>
            <a:pPr marL="0" lvl="0" indent="0" algn="l" rtl="0">
              <a:lnSpc>
                <a:spcPct val="115000"/>
              </a:lnSpc>
              <a:spcBef>
                <a:spcPts val="0"/>
              </a:spcBef>
              <a:spcAft>
                <a:spcPts val="0"/>
              </a:spcAft>
              <a:buClr>
                <a:schemeClr val="dk1"/>
              </a:buClr>
              <a:buSzPts val="1100"/>
              <a:buFont typeface="Arial"/>
              <a:buNone/>
            </a:pPr>
            <a:r>
              <a:rPr lang="en-GB" sz="1900" dirty="0"/>
              <a:t>• arrange to have a test to see if they have coronavirus (COVID-19)</a:t>
            </a:r>
            <a:endParaRPr sz="1900" dirty="0"/>
          </a:p>
          <a:p>
            <a:pPr marL="0" indent="0">
              <a:lnSpc>
                <a:spcPct val="115000"/>
              </a:lnSpc>
              <a:spcBef>
                <a:spcPts val="0"/>
              </a:spcBef>
              <a:buNone/>
            </a:pPr>
            <a:r>
              <a:rPr lang="en-US" sz="1900" dirty="0"/>
              <a:t>If your child has a negative test result and no one else in the household has any symptoms then they are safe to return to school.</a:t>
            </a:r>
          </a:p>
          <a:p>
            <a:pPr marL="0" lvl="0" indent="0" algn="l" rtl="0">
              <a:lnSpc>
                <a:spcPct val="115000"/>
              </a:lnSpc>
              <a:spcBef>
                <a:spcPts val="0"/>
              </a:spcBef>
              <a:spcAft>
                <a:spcPts val="0"/>
              </a:spcAft>
              <a:buNone/>
            </a:pPr>
            <a:r>
              <a:rPr lang="en-GB" sz="1900" dirty="0" smtClean="0"/>
              <a:t>Contact </a:t>
            </a:r>
            <a:r>
              <a:rPr lang="en-GB" sz="1900" dirty="0"/>
              <a:t>the COVID helpline for advice on 119. </a:t>
            </a:r>
            <a:endParaRPr sz="1900" dirty="0"/>
          </a:p>
          <a:p>
            <a:pPr marL="0" lvl="0" indent="0" algn="l" rtl="0">
              <a:lnSpc>
                <a:spcPct val="115000"/>
              </a:lnSpc>
              <a:spcBef>
                <a:spcPts val="0"/>
              </a:spcBef>
              <a:spcAft>
                <a:spcPts val="0"/>
              </a:spcAft>
              <a:buClr>
                <a:schemeClr val="dk1"/>
              </a:buClr>
              <a:buSzPts val="1100"/>
              <a:buFont typeface="Arial"/>
              <a:buNone/>
            </a:pPr>
            <a:r>
              <a:rPr lang="en-GB" sz="1900" dirty="0"/>
              <a:t>It is better to be cautious in order to keep us all safe in the school.</a:t>
            </a:r>
            <a:endParaRPr sz="1900" dirty="0"/>
          </a:p>
          <a:p>
            <a:pPr marL="0" lvl="0" indent="0" algn="l" rtl="0">
              <a:spcBef>
                <a:spcPts val="640"/>
              </a:spcBef>
              <a:spcAft>
                <a:spcPts val="0"/>
              </a:spcAft>
              <a:buNone/>
            </a:pPr>
            <a:endParaRPr sz="3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GB" b="1"/>
              <a:t>End of Year Expectations</a:t>
            </a:r>
            <a:endParaRPr/>
          </a:p>
        </p:txBody>
      </p:sp>
      <p:sp>
        <p:nvSpPr>
          <p:cNvPr id="134" name="Google Shape;134;p2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GB" sz="2800"/>
              <a:t>At the end of each term we assess children using the Symphony and Abacus assessments, which are based on the National Curriculum. </a:t>
            </a:r>
            <a:endParaRPr/>
          </a:p>
          <a:p>
            <a:pPr marL="342900" lvl="0" indent="-342900" algn="l" rtl="0">
              <a:spcBef>
                <a:spcPts val="560"/>
              </a:spcBef>
              <a:spcAft>
                <a:spcPts val="0"/>
              </a:spcAft>
              <a:buSzPts val="2800"/>
              <a:buChar char="•"/>
            </a:pPr>
            <a:r>
              <a:rPr lang="en-GB" sz="2800"/>
              <a:t>In order for the children to achieve the expected standard they need to meet the majority of the objectives. </a:t>
            </a:r>
            <a:endParaRPr sz="2800"/>
          </a:p>
          <a:p>
            <a:pPr marL="457200" lvl="0" indent="-406400" algn="l" rtl="0">
              <a:spcBef>
                <a:spcPts val="0"/>
              </a:spcBef>
              <a:spcAft>
                <a:spcPts val="0"/>
              </a:spcAft>
              <a:buSzPts val="2800"/>
              <a:buChar char="•"/>
            </a:pPr>
            <a:r>
              <a:rPr lang="en-GB" sz="2800"/>
              <a:t>We also use NFER tests with Y1/3/4/5 every term and previous years SATs papers for Y2/6.</a:t>
            </a:r>
            <a:endParaRPr sz="2800"/>
          </a:p>
          <a:p>
            <a:pPr marL="457200" lvl="0" indent="-406400" algn="l" rtl="0">
              <a:spcBef>
                <a:spcPts val="0"/>
              </a:spcBef>
              <a:spcAft>
                <a:spcPts val="0"/>
              </a:spcAft>
              <a:buSzPts val="2800"/>
              <a:buChar char="•"/>
            </a:pPr>
            <a:r>
              <a:rPr lang="en-GB" sz="2800"/>
              <a:t>YR/1/2/4/6 have statutory assessments in the summer term but there will be further information to come out later in the year about these.</a:t>
            </a:r>
            <a:endParaRPr sz="2800"/>
          </a:p>
          <a:p>
            <a:pPr marL="457200" lvl="0" indent="0" algn="l" rtl="0">
              <a:spcBef>
                <a:spcPts val="560"/>
              </a:spcBef>
              <a:spcAft>
                <a:spcPts val="0"/>
              </a:spcAft>
              <a:buNone/>
            </a:pPr>
            <a:endParaRPr sz="2800"/>
          </a:p>
          <a:p>
            <a:pPr marL="457200" lvl="0" indent="0" algn="l" rtl="0">
              <a:spcBef>
                <a:spcPts val="560"/>
              </a:spcBef>
              <a:spcAft>
                <a:spcPts val="0"/>
              </a:spcAft>
              <a:buNone/>
            </a:pPr>
            <a:endParaRPr sz="2800">
              <a:highlight>
                <a:srgbClr val="FFFF00"/>
              </a:highlight>
            </a:endParaRPr>
          </a:p>
          <a:p>
            <a:pPr marL="0" lvl="0" indent="0" algn="l" rtl="0">
              <a:spcBef>
                <a:spcPts val="640"/>
              </a:spcBef>
              <a:spcAft>
                <a:spcPts val="0"/>
              </a:spcAft>
              <a:buNone/>
            </a:pPr>
            <a:endParaRPr/>
          </a:p>
        </p:txBody>
      </p:sp>
      <p:pic>
        <p:nvPicPr>
          <p:cNvPr id="135" name="Google Shape;135;p20"/>
          <p:cNvPicPr preferRelativeResize="0"/>
          <p:nvPr/>
        </p:nvPicPr>
        <p:blipFill>
          <a:blip r:embed="rId3">
            <a:alphaModFix/>
          </a:blip>
          <a:stretch>
            <a:fillRect/>
          </a:stretch>
        </p:blipFill>
        <p:spPr>
          <a:xfrm>
            <a:off x="8231431" y="412749"/>
            <a:ext cx="455375" cy="589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GB" sz="4400" b="1" i="0" u="none" strike="noStrike" cap="none">
                <a:solidFill>
                  <a:schemeClr val="dk1"/>
                </a:solidFill>
                <a:latin typeface="Calibri"/>
                <a:ea typeface="Calibri"/>
                <a:cs typeface="Calibri"/>
                <a:sym typeface="Calibri"/>
              </a:rPr>
              <a:t>Behaviour and </a:t>
            </a:r>
            <a:r>
              <a:rPr lang="en-GB" b="1"/>
              <a:t>R</a:t>
            </a:r>
            <a:r>
              <a:rPr lang="en-GB" sz="4400" b="1" i="0" u="none" strike="noStrike" cap="none">
                <a:solidFill>
                  <a:schemeClr val="dk1"/>
                </a:solidFill>
                <a:latin typeface="Calibri"/>
                <a:ea typeface="Calibri"/>
                <a:cs typeface="Calibri"/>
                <a:sym typeface="Calibri"/>
              </a:rPr>
              <a:t>ewards</a:t>
            </a:r>
            <a:endParaRPr sz="4400" b="1" i="0" u="none" strike="noStrike" cap="none">
              <a:solidFill>
                <a:schemeClr val="dk1"/>
              </a:solidFill>
              <a:latin typeface="Calibri"/>
              <a:ea typeface="Calibri"/>
              <a:cs typeface="Calibri"/>
              <a:sym typeface="Calibri"/>
            </a:endParaRPr>
          </a:p>
        </p:txBody>
      </p:sp>
      <p:sp>
        <p:nvSpPr>
          <p:cNvPr id="141" name="Google Shape;141;p21"/>
          <p:cNvSpPr txBox="1">
            <a:spLocks noGrp="1"/>
          </p:cNvSpPr>
          <p:nvPr>
            <p:ph type="body" idx="1"/>
          </p:nvPr>
        </p:nvSpPr>
        <p:spPr>
          <a:xfrm>
            <a:off x="457200" y="1254976"/>
            <a:ext cx="8229600" cy="4871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GB" sz="2000" b="0" i="0" u="none" strike="noStrike" cap="none">
                <a:solidFill>
                  <a:schemeClr val="dk1"/>
                </a:solidFill>
                <a:latin typeface="Calibri"/>
                <a:ea typeface="Calibri"/>
                <a:cs typeface="Calibri"/>
                <a:sym typeface="Calibri"/>
              </a:rPr>
              <a:t>The whole school has a set of rules to follow:</a:t>
            </a: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3200"/>
              <a:buFont typeface="Arial"/>
              <a:buNone/>
            </a:pPr>
            <a:r>
              <a:rPr lang="en-GB" sz="2000" b="0" i="0" u="none" strike="noStrike" cap="none">
                <a:solidFill>
                  <a:schemeClr val="dk1"/>
                </a:solidFill>
                <a:latin typeface="Calibri"/>
                <a:ea typeface="Calibri"/>
                <a:cs typeface="Calibri"/>
                <a:sym typeface="Calibri"/>
              </a:rPr>
              <a:t>1. We listen to and follow instructions.</a:t>
            </a:r>
            <a:endParaRPr sz="2000"/>
          </a:p>
          <a:p>
            <a:pPr marL="0" marR="0" lvl="0" indent="0" algn="l" rtl="0">
              <a:spcBef>
                <a:spcPts val="640"/>
              </a:spcBef>
              <a:spcAft>
                <a:spcPts val="0"/>
              </a:spcAft>
              <a:buClr>
                <a:schemeClr val="dk1"/>
              </a:buClr>
              <a:buSzPts val="3200"/>
              <a:buFont typeface="Arial"/>
              <a:buNone/>
            </a:pPr>
            <a:r>
              <a:rPr lang="en-GB" sz="2000" b="0" i="0" u="none" strike="noStrike" cap="none">
                <a:solidFill>
                  <a:schemeClr val="dk1"/>
                </a:solidFill>
                <a:latin typeface="Calibri"/>
                <a:ea typeface="Calibri"/>
                <a:cs typeface="Calibri"/>
                <a:sym typeface="Calibri"/>
              </a:rPr>
              <a:t>2. We keep our hands, feet and objects to ourselves.</a:t>
            </a:r>
            <a:endParaRPr sz="2000"/>
          </a:p>
          <a:p>
            <a:pPr marL="0" marR="0" lvl="0" indent="0" algn="l" rtl="0">
              <a:spcBef>
                <a:spcPts val="640"/>
              </a:spcBef>
              <a:spcAft>
                <a:spcPts val="0"/>
              </a:spcAft>
              <a:buClr>
                <a:schemeClr val="dk1"/>
              </a:buClr>
              <a:buSzPts val="3200"/>
              <a:buFont typeface="Arial"/>
              <a:buNone/>
            </a:pPr>
            <a:r>
              <a:rPr lang="en-GB" sz="2000" b="0" i="0" u="none" strike="noStrike" cap="none">
                <a:solidFill>
                  <a:schemeClr val="dk1"/>
                </a:solidFill>
                <a:latin typeface="Calibri"/>
                <a:ea typeface="Calibri"/>
                <a:cs typeface="Calibri"/>
                <a:sym typeface="Calibri"/>
              </a:rPr>
              <a:t>3. We speak politely and with respect.</a:t>
            </a:r>
            <a:endParaRPr sz="2000"/>
          </a:p>
          <a:p>
            <a:pPr marL="0" marR="0" lvl="0" indent="0" algn="l" rtl="0">
              <a:spcBef>
                <a:spcPts val="640"/>
              </a:spcBef>
              <a:spcAft>
                <a:spcPts val="0"/>
              </a:spcAft>
              <a:buClr>
                <a:schemeClr val="dk1"/>
              </a:buClr>
              <a:buSzPts val="3200"/>
              <a:buFont typeface="Arial"/>
              <a:buNone/>
            </a:pPr>
            <a:r>
              <a:rPr lang="en-GB" sz="2000" b="0" i="0" u="none" strike="noStrike" cap="none">
                <a:solidFill>
                  <a:schemeClr val="dk1"/>
                </a:solidFill>
                <a:latin typeface="Calibri"/>
                <a:ea typeface="Calibri"/>
                <a:cs typeface="Calibri"/>
                <a:sym typeface="Calibri"/>
              </a:rPr>
              <a:t>4. We take care of our own, the school’s and other people’s property.</a:t>
            </a:r>
            <a:endParaRPr sz="2000"/>
          </a:p>
          <a:p>
            <a:pPr marL="0" marR="0" lvl="0" indent="0" algn="l" rtl="0">
              <a:spcBef>
                <a:spcPts val="640"/>
              </a:spcBef>
              <a:spcAft>
                <a:spcPts val="0"/>
              </a:spcAft>
              <a:buClr>
                <a:schemeClr val="dk1"/>
              </a:buClr>
              <a:buSzPts val="3200"/>
              <a:buFont typeface="Arial"/>
              <a:buNone/>
            </a:pPr>
            <a:r>
              <a:rPr lang="en-GB" sz="2000" b="0" i="0" u="none" strike="noStrike" cap="none">
                <a:solidFill>
                  <a:schemeClr val="dk1"/>
                </a:solidFill>
                <a:latin typeface="Calibri"/>
                <a:ea typeface="Calibri"/>
                <a:cs typeface="Calibri"/>
                <a:sym typeface="Calibri"/>
              </a:rPr>
              <a:t>5. We always try our best at everything we do.</a:t>
            </a:r>
            <a:endParaRPr sz="2000" b="0" i="0" u="none" strike="noStrike" cap="none">
              <a:solidFill>
                <a:schemeClr val="dk1"/>
              </a:solidFill>
              <a:latin typeface="Calibri"/>
              <a:ea typeface="Calibri"/>
              <a:cs typeface="Calibri"/>
              <a:sym typeface="Calibri"/>
            </a:endParaRPr>
          </a:p>
          <a:p>
            <a:pPr marL="0" lvl="0" indent="0" algn="l" rtl="0">
              <a:spcBef>
                <a:spcPts val="0"/>
              </a:spcBef>
              <a:spcAft>
                <a:spcPts val="0"/>
              </a:spcAft>
              <a:buNone/>
            </a:pPr>
            <a:endParaRPr sz="1760"/>
          </a:p>
          <a:p>
            <a:pPr marL="342900" lvl="0" indent="-273050" algn="l" rtl="0">
              <a:spcBef>
                <a:spcPts val="0"/>
              </a:spcBef>
              <a:spcAft>
                <a:spcPts val="0"/>
              </a:spcAft>
              <a:buSzPts val="1860"/>
              <a:buChar char="•"/>
            </a:pPr>
            <a:r>
              <a:rPr lang="en-GB" sz="1860"/>
              <a:t>Consequences for inappropriate behaviour means time reflecting in the Responsibility Room, parents are informed and behaviour is logged.</a:t>
            </a:r>
            <a:endParaRPr sz="2100"/>
          </a:p>
          <a:p>
            <a:pPr marL="342900" lvl="0" indent="-273050" algn="l" rtl="0">
              <a:spcBef>
                <a:spcPts val="592"/>
              </a:spcBef>
              <a:spcAft>
                <a:spcPts val="0"/>
              </a:spcAft>
              <a:buSzPts val="1860"/>
              <a:buChar char="•"/>
            </a:pPr>
            <a:r>
              <a:rPr lang="en-GB" sz="1860"/>
              <a:t>Gold and silver awards are awarded for positive behaviour (more than just being ‘good’ e.g. determination, resilience, act of kindness) </a:t>
            </a:r>
            <a:endParaRPr sz="1860"/>
          </a:p>
          <a:p>
            <a:pPr marL="342900" lvl="0" indent="-273050" algn="l" rtl="0">
              <a:spcBef>
                <a:spcPts val="592"/>
              </a:spcBef>
              <a:spcAft>
                <a:spcPts val="0"/>
              </a:spcAft>
              <a:buSzPts val="1860"/>
              <a:buChar char="•"/>
            </a:pPr>
            <a:r>
              <a:rPr lang="en-GB" sz="1860"/>
              <a:t>Golden awards are put into out lottery wheel every Friday and winners receive a prize.</a:t>
            </a:r>
            <a:endParaRPr sz="1860"/>
          </a:p>
          <a:p>
            <a:pPr marL="342900" lvl="0" indent="-254000" algn="l" rtl="0">
              <a:spcBef>
                <a:spcPts val="0"/>
              </a:spcBef>
              <a:spcAft>
                <a:spcPts val="0"/>
              </a:spcAft>
              <a:buSzPts val="1800"/>
              <a:buChar char="•"/>
            </a:pPr>
            <a:r>
              <a:rPr lang="en-GB" sz="1800"/>
              <a:t>Headteacher’s Awards - Awarded weekly by the class teacher and linked to the 3 values</a:t>
            </a:r>
            <a:endParaRPr sz="1800"/>
          </a:p>
          <a:p>
            <a:pPr marL="342900" lvl="0" indent="-254000" algn="l" rtl="0">
              <a:spcBef>
                <a:spcPts val="0"/>
              </a:spcBef>
              <a:spcAft>
                <a:spcPts val="0"/>
              </a:spcAft>
              <a:buSzPts val="1800"/>
              <a:buChar char="•"/>
            </a:pPr>
            <a:r>
              <a:rPr lang="en-GB" sz="1800"/>
              <a:t>Golden Reading Wheel - anyone who has read 5+ times a week </a:t>
            </a:r>
            <a:endParaRPr sz="1800"/>
          </a:p>
          <a:p>
            <a:pPr marL="342900" lvl="0" indent="-254000" algn="l" rtl="0">
              <a:spcBef>
                <a:spcPts val="0"/>
              </a:spcBef>
              <a:spcAft>
                <a:spcPts val="0"/>
              </a:spcAft>
              <a:buSzPts val="1800"/>
              <a:buChar char="•"/>
            </a:pPr>
            <a:r>
              <a:rPr lang="en-GB" sz="1800"/>
              <a:t>House points can be given out daily and house cup awarded every term</a:t>
            </a:r>
            <a:endParaRPr sz="1800"/>
          </a:p>
          <a:p>
            <a:pPr marL="0" marR="0" lvl="0" indent="0" algn="l" rtl="0">
              <a:spcBef>
                <a:spcPts val="640"/>
              </a:spcBef>
              <a:spcAft>
                <a:spcPts val="0"/>
              </a:spcAft>
              <a:buClr>
                <a:schemeClr val="dk1"/>
              </a:buClr>
              <a:buSzPts val="3200"/>
              <a:buFont typeface="Arial"/>
              <a:buNone/>
            </a:pPr>
            <a:endParaRPr sz="2000"/>
          </a:p>
          <a:p>
            <a:pPr marL="0" marR="0" lvl="0" indent="0" algn="l" rtl="0">
              <a:spcBef>
                <a:spcPts val="640"/>
              </a:spcBef>
              <a:spcAft>
                <a:spcPts val="0"/>
              </a:spcAft>
              <a:buClr>
                <a:schemeClr val="dk1"/>
              </a:buClr>
              <a:buSzPts val="3200"/>
              <a:buFont typeface="Arial"/>
              <a:buNone/>
            </a:pPr>
            <a:endParaRPr sz="2000"/>
          </a:p>
        </p:txBody>
      </p:sp>
      <p:pic>
        <p:nvPicPr>
          <p:cNvPr id="142" name="Google Shape;142;p21"/>
          <p:cNvPicPr preferRelativeResize="0"/>
          <p:nvPr/>
        </p:nvPicPr>
        <p:blipFill>
          <a:blip r:embed="rId3">
            <a:alphaModFix/>
          </a:blip>
          <a:stretch>
            <a:fillRect/>
          </a:stretch>
        </p:blipFill>
        <p:spPr>
          <a:xfrm>
            <a:off x="8231431" y="412749"/>
            <a:ext cx="455375" cy="5893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2010</Words>
  <Application>Microsoft Office PowerPoint</Application>
  <PresentationFormat>On-screen Show (4:3)</PresentationFormat>
  <Paragraphs>324</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Welcome to Year 4 </vt:lpstr>
      <vt:lpstr>Key staff in phase and school</vt:lpstr>
      <vt:lpstr>Vision and values of the school</vt:lpstr>
      <vt:lpstr>Our 3 values</vt:lpstr>
      <vt:lpstr>Attendance and punctuality </vt:lpstr>
      <vt:lpstr>NHS Guidance</vt:lpstr>
      <vt:lpstr>NHS Guidance - COVID -19</vt:lpstr>
      <vt:lpstr>End of Year Expectations</vt:lpstr>
      <vt:lpstr>Behaviour and Rewards</vt:lpstr>
      <vt:lpstr>Homework - starting wk beginning 21.9.2020</vt:lpstr>
      <vt:lpstr>Reading at home</vt:lpstr>
      <vt:lpstr>E-learning </vt:lpstr>
      <vt:lpstr>Parent Engagement</vt:lpstr>
      <vt:lpstr>Social Media</vt:lpstr>
      <vt:lpstr>Y1 – 6 Unisex Uniform</vt:lpstr>
      <vt:lpstr>Other items of uniform</vt:lpstr>
      <vt:lpstr>PE lessons</vt:lpstr>
      <vt:lpstr>Typical Day 4M</vt:lpstr>
      <vt:lpstr>PowerPoint Presentation</vt:lpstr>
      <vt:lpstr> Trips/ WOW moments </vt:lpstr>
      <vt:lpstr>Parking</vt:lpstr>
      <vt:lpstr>Breakfast Club and After School Club </vt:lpstr>
      <vt:lpstr>Important dates</vt:lpstr>
      <vt:lpstr>Website and Social Media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4</dc:title>
  <dc:creator>Hayley.Durrant</dc:creator>
  <cp:lastModifiedBy>Hayley.Durrant</cp:lastModifiedBy>
  <cp:revision>2</cp:revision>
  <dcterms:modified xsi:type="dcterms:W3CDTF">2020-09-18T05:08:43Z</dcterms:modified>
</cp:coreProperties>
</file>