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Catamaran"/>
      <p:regular r:id="rId26"/>
      <p:bold r:id="rId27"/>
    </p:embeddedFont>
    <p:embeddedFont>
      <p:font typeface="League Spartan"/>
      <p:regular r:id="rId28"/>
      <p:bold r:id="rId29"/>
    </p:embeddedFont>
    <p:embeddedFont>
      <p:font typeface="Montserrat"/>
      <p:bold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ivoD7UliC0+OGxVbn6j1OxcxD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ED2C95-0B06-4F7E-A4DE-577639247F7B}">
  <a:tblStyle styleId="{B0ED2C95-0B06-4F7E-A4DE-577639247F7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tamaran-regular.fntdata"/><Relationship Id="rId25" Type="http://schemas.openxmlformats.org/officeDocument/2006/relationships/slide" Target="slides/slide20.xml"/><Relationship Id="rId28" Type="http://schemas.openxmlformats.org/officeDocument/2006/relationships/font" Target="fonts/LeagueSpartan-regular.fntdata"/><Relationship Id="rId27" Type="http://schemas.openxmlformats.org/officeDocument/2006/relationships/font" Target="fonts/Catamaran-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eagueSpartan-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bold.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0"/>
          <p:cNvSpPr/>
          <p:nvPr>
            <p:ph idx="2" type="pic"/>
          </p:nvPr>
        </p:nvSpPr>
        <p:spPr>
          <a:xfrm>
            <a:off x="5183188" y="987425"/>
            <a:ext cx="6172200" cy="4873625"/>
          </a:xfrm>
          <a:prstGeom prst="rect">
            <a:avLst/>
          </a:prstGeom>
          <a:noFill/>
          <a:ln>
            <a:noFill/>
          </a:ln>
        </p:spPr>
      </p:sp>
      <p:sp>
        <p:nvSpPr>
          <p:cNvPr id="64" name="Google Shape;64;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81000" y="876300"/>
            <a:ext cx="11430000" cy="165576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GB" u="sng"/>
              <a:t>Parent Information About Reading</a:t>
            </a:r>
            <a:endParaRPr b="1" u="sng"/>
          </a:p>
        </p:txBody>
      </p:sp>
      <p:sp>
        <p:nvSpPr>
          <p:cNvPr id="85" name="Google Shape;85;p1"/>
          <p:cNvSpPr txBox="1"/>
          <p:nvPr>
            <p:ph idx="1" type="subTitle"/>
          </p:nvPr>
        </p:nvSpPr>
        <p:spPr>
          <a:xfrm>
            <a:off x="828675" y="3065463"/>
            <a:ext cx="10534649" cy="280193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b="1" lang="en-GB" u="sng"/>
              <a:t>aims</a:t>
            </a:r>
            <a:endParaRPr/>
          </a:p>
          <a:p>
            <a:pPr indent="0" lvl="0" marL="0" rtl="0" algn="ctr">
              <a:lnSpc>
                <a:spcPct val="90000"/>
              </a:lnSpc>
              <a:spcBef>
                <a:spcPts val="1000"/>
              </a:spcBef>
              <a:spcAft>
                <a:spcPts val="0"/>
              </a:spcAft>
              <a:buClr>
                <a:schemeClr val="dk1"/>
              </a:buClr>
              <a:buSzPts val="2400"/>
              <a:buNone/>
            </a:pPr>
            <a:r>
              <a:rPr lang="en-GB"/>
              <a:t>Look at what the research says about reading and its importance</a:t>
            </a:r>
            <a:endParaRPr/>
          </a:p>
          <a:p>
            <a:pPr indent="0" lvl="0" marL="0" rtl="0" algn="ctr">
              <a:lnSpc>
                <a:spcPct val="90000"/>
              </a:lnSpc>
              <a:spcBef>
                <a:spcPts val="1000"/>
              </a:spcBef>
              <a:spcAft>
                <a:spcPts val="0"/>
              </a:spcAft>
              <a:buClr>
                <a:schemeClr val="dk1"/>
              </a:buClr>
              <a:buSzPts val="2400"/>
              <a:buNone/>
            </a:pPr>
            <a:r>
              <a:rPr lang="en-GB"/>
              <a:t>Understand the importance of early reading and phonics</a:t>
            </a:r>
            <a:endParaRPr/>
          </a:p>
          <a:p>
            <a:pPr indent="0" lvl="0" marL="0" rtl="0" algn="ctr">
              <a:lnSpc>
                <a:spcPct val="90000"/>
              </a:lnSpc>
              <a:spcBef>
                <a:spcPts val="1000"/>
              </a:spcBef>
              <a:spcAft>
                <a:spcPts val="0"/>
              </a:spcAft>
              <a:buClr>
                <a:schemeClr val="dk1"/>
              </a:buClr>
              <a:buSzPts val="2400"/>
              <a:buNone/>
            </a:pPr>
            <a:r>
              <a:rPr lang="en-GB"/>
              <a:t>Understand the importance of fluency and how you can build this at home</a:t>
            </a:r>
            <a:endParaRPr/>
          </a:p>
          <a:p>
            <a:pPr indent="0" lvl="0" marL="0" rtl="0" algn="ctr">
              <a:lnSpc>
                <a:spcPct val="90000"/>
              </a:lnSpc>
              <a:spcBef>
                <a:spcPts val="1000"/>
              </a:spcBef>
              <a:spcAft>
                <a:spcPts val="0"/>
              </a:spcAft>
              <a:buClr>
                <a:schemeClr val="dk1"/>
              </a:buClr>
              <a:buSzPts val="2400"/>
              <a:buNone/>
            </a:pPr>
            <a:r>
              <a:rPr lang="en-GB"/>
              <a:t>Have a clear understanding of comprehension</a:t>
            </a:r>
            <a:endParaRPr/>
          </a:p>
          <a:p>
            <a:pPr indent="0" lvl="0" marL="0" rtl="0" algn="ctr">
              <a:lnSpc>
                <a:spcPct val="90000"/>
              </a:lnSpc>
              <a:spcBef>
                <a:spcPts val="1000"/>
              </a:spcBef>
              <a:spcAft>
                <a:spcPts val="0"/>
              </a:spcAft>
              <a:buClr>
                <a:schemeClr val="dk1"/>
              </a:buClr>
              <a:buSzPts val="2400"/>
              <a:buNone/>
            </a:pPr>
            <a:r>
              <a:rPr lang="en-GB"/>
              <a:t>Give hints and tips of how to get your child reading at 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u="sng"/>
              <a:t>Three ways you can help build fluency at home…</a:t>
            </a:r>
            <a:endParaRPr/>
          </a:p>
        </p:txBody>
      </p:sp>
      <p:sp>
        <p:nvSpPr>
          <p:cNvPr id="144" name="Google Shape;144;p10"/>
          <p:cNvSpPr txBox="1"/>
          <p:nvPr>
            <p:ph idx="1" type="body"/>
          </p:nvPr>
        </p:nvSpPr>
        <p:spPr>
          <a:xfrm>
            <a:off x="838200" y="19780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AutoNum type="arabicPeriod"/>
            </a:pPr>
            <a:r>
              <a:rPr b="1" lang="en-GB"/>
              <a:t>Read and follow </a:t>
            </a:r>
            <a:r>
              <a:rPr lang="en-GB"/>
              <a:t>– the adult reads the text and the child follows along with their finger. This helps the child with word recognition and models to them how they should read with fluency.</a:t>
            </a:r>
            <a:endParaRPr/>
          </a:p>
          <a:p>
            <a:pPr indent="-514350" lvl="0" marL="514350" rtl="0" algn="l">
              <a:lnSpc>
                <a:spcPct val="90000"/>
              </a:lnSpc>
              <a:spcBef>
                <a:spcPts val="1000"/>
              </a:spcBef>
              <a:spcAft>
                <a:spcPts val="0"/>
              </a:spcAft>
              <a:buClr>
                <a:schemeClr val="dk1"/>
              </a:buClr>
              <a:buSzPts val="2800"/>
              <a:buAutoNum type="arabicPeriod"/>
            </a:pPr>
            <a:r>
              <a:rPr b="1" lang="en-GB"/>
              <a:t>My turn, your turn </a:t>
            </a:r>
            <a:r>
              <a:rPr lang="en-GB"/>
              <a:t>– take turns reading a page or a paragraph. Here you are modelling how to read with fluency, flow and expression. </a:t>
            </a:r>
            <a:endParaRPr/>
          </a:p>
          <a:p>
            <a:pPr indent="-514350" lvl="0" marL="514350" rtl="0" algn="l">
              <a:lnSpc>
                <a:spcPct val="90000"/>
              </a:lnSpc>
              <a:spcBef>
                <a:spcPts val="1000"/>
              </a:spcBef>
              <a:spcAft>
                <a:spcPts val="0"/>
              </a:spcAft>
              <a:buClr>
                <a:schemeClr val="dk1"/>
              </a:buClr>
              <a:buSzPts val="2800"/>
              <a:buAutoNum type="arabicPeriod"/>
            </a:pPr>
            <a:r>
              <a:rPr b="1" lang="en-GB"/>
              <a:t>Echo Reading </a:t>
            </a:r>
            <a:r>
              <a:rPr lang="en-GB"/>
              <a:t>– as you read, the child copies. It is important here to pace yourself and read at a rate that your child can keep up with. </a:t>
            </a:r>
            <a:endParaRPr/>
          </a:p>
          <a:p>
            <a:pPr indent="-336550" lvl="0" marL="51435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GB"/>
              <a:t>Let’s have a go!</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1"/>
          <p:cNvSpPr txBox="1"/>
          <p:nvPr>
            <p:ph type="title"/>
          </p:nvPr>
        </p:nvSpPr>
        <p:spPr>
          <a:xfrm>
            <a:off x="257175" y="560387"/>
            <a:ext cx="5200650" cy="80327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GB" u="sng"/>
              <a:t>What is comprehension? </a:t>
            </a:r>
            <a:endParaRPr/>
          </a:p>
        </p:txBody>
      </p:sp>
      <p:sp>
        <p:nvSpPr>
          <p:cNvPr id="150" name="Google Shape;150;p11"/>
          <p:cNvSpPr txBox="1"/>
          <p:nvPr>
            <p:ph idx="1" type="body"/>
          </p:nvPr>
        </p:nvSpPr>
        <p:spPr>
          <a:xfrm>
            <a:off x="347662" y="1776015"/>
            <a:ext cx="5019675" cy="330596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This refers to the understanding of a text. </a:t>
            </a:r>
            <a:endParaRPr/>
          </a:p>
          <a:p>
            <a:pPr indent="-228600" lvl="0" marL="228600" rtl="0" algn="l">
              <a:lnSpc>
                <a:spcPct val="90000"/>
              </a:lnSpc>
              <a:spcBef>
                <a:spcPts val="1000"/>
              </a:spcBef>
              <a:spcAft>
                <a:spcPts val="0"/>
              </a:spcAft>
              <a:buClr>
                <a:schemeClr val="dk1"/>
              </a:buClr>
              <a:buSzPts val="2800"/>
              <a:buChar char="•"/>
            </a:pPr>
            <a:r>
              <a:rPr lang="en-GB"/>
              <a:t>There are cases of where children are able to read thanks to secure phonics knowledge and the ability to decode but do not understand what they have read.</a:t>
            </a:r>
            <a:endParaRPr/>
          </a:p>
        </p:txBody>
      </p:sp>
      <p:pic>
        <p:nvPicPr>
          <p:cNvPr descr="50 Essential Comprehension Skills (2024)" id="151" name="Google Shape;151;p11"/>
          <p:cNvPicPr preferRelativeResize="0"/>
          <p:nvPr/>
        </p:nvPicPr>
        <p:blipFill rotWithShape="1">
          <a:blip r:embed="rId3">
            <a:alphaModFix/>
          </a:blip>
          <a:srcRect b="0" l="0" r="0" t="0"/>
          <a:stretch/>
        </p:blipFill>
        <p:spPr>
          <a:xfrm>
            <a:off x="5619485" y="1246187"/>
            <a:ext cx="6414777" cy="45354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2"/>
          <p:cNvSpPr txBox="1"/>
          <p:nvPr>
            <p:ph type="title"/>
          </p:nvPr>
        </p:nvSpPr>
        <p:spPr>
          <a:xfrm>
            <a:off x="319087" y="629157"/>
            <a:ext cx="6062663" cy="96881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GB" u="sng"/>
              <a:t>What you can do to help develop comprehension…</a:t>
            </a:r>
            <a:endParaRPr/>
          </a:p>
        </p:txBody>
      </p:sp>
      <p:sp>
        <p:nvSpPr>
          <p:cNvPr id="157" name="Google Shape;157;p12"/>
          <p:cNvSpPr txBox="1"/>
          <p:nvPr/>
        </p:nvSpPr>
        <p:spPr>
          <a:xfrm>
            <a:off x="352424" y="2258525"/>
            <a:ext cx="11487151" cy="3970318"/>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Comprehension of the world will develop comprehension in reading… </a:t>
            </a:r>
            <a:endParaRPr/>
          </a:p>
          <a:p>
            <a:pPr indent="-571500" lvl="0" marL="57150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Ways you can develop comprehension – </a:t>
            </a:r>
            <a:endParaRPr/>
          </a:p>
          <a:p>
            <a:pPr indent="-571500" lvl="1" marL="102870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Talking a lot at home… about everything</a:t>
            </a:r>
            <a:endParaRPr/>
          </a:p>
          <a:p>
            <a:pPr indent="-571500" lvl="1" marL="102870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Develop cultural capital by going out (this does not have to cost money) </a:t>
            </a:r>
            <a:endParaRPr/>
          </a:p>
          <a:p>
            <a:pPr indent="-571500" lvl="1" marL="102870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Reading together and discussing books together</a:t>
            </a:r>
            <a:endParaRPr/>
          </a:p>
          <a:p>
            <a:pPr indent="-571500" lvl="2" marL="148590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Why do you like this book? </a:t>
            </a:r>
            <a:endParaRPr/>
          </a:p>
          <a:p>
            <a:pPr indent="-571500" lvl="2" marL="148590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What do you think will happen next?</a:t>
            </a:r>
            <a:endParaRPr/>
          </a:p>
          <a:p>
            <a:pPr indent="-571500" lvl="2" marL="148590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What do you think about this character?  </a:t>
            </a:r>
            <a:endParaRPr/>
          </a:p>
        </p:txBody>
      </p:sp>
      <p:pic>
        <p:nvPicPr>
          <p:cNvPr descr="Ryan Kwanten Quote: “That's something lacking in a lot of modern-day  families – just talking. It's" id="158" name="Google Shape;158;p12"/>
          <p:cNvPicPr preferRelativeResize="0"/>
          <p:nvPr/>
        </p:nvPicPr>
        <p:blipFill rotWithShape="1">
          <a:blip r:embed="rId3">
            <a:alphaModFix/>
          </a:blip>
          <a:srcRect b="28750" l="16093" r="15390" t="29306"/>
          <a:stretch/>
        </p:blipFill>
        <p:spPr>
          <a:xfrm>
            <a:off x="6454396" y="236399"/>
            <a:ext cx="5351842" cy="17543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3"/>
          <p:cNvSpPr txBox="1"/>
          <p:nvPr>
            <p:ph type="title"/>
          </p:nvPr>
        </p:nvSpPr>
        <p:spPr>
          <a:xfrm>
            <a:off x="1" y="0"/>
            <a:ext cx="1614488" cy="62833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Calibri"/>
              <a:buNone/>
            </a:pPr>
            <a:r>
              <a:rPr b="1" lang="en-GB" sz="1800" u="sng"/>
              <a:t>How do we teach comprehension</a:t>
            </a:r>
            <a:br>
              <a:rPr b="1" lang="en-GB" sz="1800" u="sng"/>
            </a:br>
            <a:r>
              <a:rPr b="1" lang="en-GB" sz="1800" u="sng"/>
              <a:t> in KS2? A </a:t>
            </a:r>
            <a:br>
              <a:rPr b="1" lang="en-GB" sz="1800" u="sng"/>
            </a:br>
            <a:r>
              <a:rPr b="1" lang="en-GB" sz="1800" u="sng"/>
              <a:t>more formal </a:t>
            </a:r>
            <a:br>
              <a:rPr b="1" lang="en-GB" sz="1800" u="sng"/>
            </a:br>
            <a:r>
              <a:rPr b="1" lang="en-GB" sz="1800" u="sng"/>
              <a:t>process…</a:t>
            </a:r>
            <a:endParaRPr/>
          </a:p>
        </p:txBody>
      </p:sp>
      <p:sp>
        <p:nvSpPr>
          <p:cNvPr id="164" name="Google Shape;164;p13"/>
          <p:cNvSpPr/>
          <p:nvPr/>
        </p:nvSpPr>
        <p:spPr>
          <a:xfrm>
            <a:off x="1614489" y="0"/>
            <a:ext cx="3471862" cy="6858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700">
                <a:solidFill>
                  <a:schemeClr val="lt1"/>
                </a:solidFill>
                <a:latin typeface="Calibri"/>
                <a:ea typeface="Calibri"/>
                <a:cs typeface="Calibri"/>
                <a:sym typeface="Calibri"/>
              </a:rPr>
              <a:t>Lesson 1 – 30 mins </a:t>
            </a:r>
            <a:endParaRPr/>
          </a:p>
          <a:p>
            <a:pPr indent="0" lvl="0" marL="0" marR="0" rtl="0" algn="ctr">
              <a:spcBef>
                <a:spcPts val="0"/>
              </a:spcBef>
              <a:spcAft>
                <a:spcPts val="0"/>
              </a:spcAft>
              <a:buNone/>
            </a:pPr>
            <a:r>
              <a:rPr lang="en-GB" sz="1700">
                <a:solidFill>
                  <a:schemeClr val="lt1"/>
                </a:solidFill>
                <a:latin typeface="Calibri"/>
                <a:ea typeface="Calibri"/>
                <a:cs typeface="Calibri"/>
                <a:sym typeface="Calibri"/>
              </a:rPr>
              <a:t>Children study 1 text per week which have been carefully selected to support other areas of the curriculum and to ensure coverage of all reading skills is being sufficiently taught. </a:t>
            </a:r>
            <a:endParaRPr/>
          </a:p>
          <a:p>
            <a:pPr indent="-285750" lvl="0" marL="285750" marR="0" rtl="0" algn="l">
              <a:spcBef>
                <a:spcPts val="0"/>
              </a:spcBef>
              <a:spcAft>
                <a:spcPts val="0"/>
              </a:spcAft>
              <a:buClr>
                <a:schemeClr val="lt1"/>
              </a:buClr>
              <a:buSzPts val="1700"/>
              <a:buFont typeface="Arial"/>
              <a:buChar char="•"/>
            </a:pPr>
            <a:r>
              <a:rPr b="1" lang="en-GB" sz="1700">
                <a:solidFill>
                  <a:schemeClr val="lt1"/>
                </a:solidFill>
                <a:latin typeface="Calibri"/>
                <a:ea typeface="Calibri"/>
                <a:cs typeface="Calibri"/>
                <a:sym typeface="Calibri"/>
              </a:rPr>
              <a:t>Vocabulary</a:t>
            </a:r>
            <a:r>
              <a:rPr lang="en-GB" sz="1700">
                <a:solidFill>
                  <a:schemeClr val="lt1"/>
                </a:solidFill>
                <a:latin typeface="Calibri"/>
                <a:ea typeface="Calibri"/>
                <a:cs typeface="Calibri"/>
                <a:sym typeface="Calibri"/>
              </a:rPr>
              <a:t>: The class teacher pre-empts some tricky words to discuss, that the children should already know..</a:t>
            </a:r>
            <a:endParaRPr/>
          </a:p>
          <a:p>
            <a:pPr indent="-285750" lvl="0" marL="285750" marR="0" rtl="0" algn="l">
              <a:spcBef>
                <a:spcPts val="0"/>
              </a:spcBef>
              <a:spcAft>
                <a:spcPts val="0"/>
              </a:spcAft>
              <a:buClr>
                <a:schemeClr val="lt1"/>
              </a:buClr>
              <a:buSzPts val="1700"/>
              <a:buFont typeface="Arial"/>
              <a:buChar char="•"/>
            </a:pPr>
            <a:r>
              <a:rPr b="1" lang="en-GB" sz="1700">
                <a:solidFill>
                  <a:schemeClr val="lt1"/>
                </a:solidFill>
                <a:latin typeface="Calibri"/>
                <a:ea typeface="Calibri"/>
                <a:cs typeface="Calibri"/>
                <a:sym typeface="Calibri"/>
              </a:rPr>
              <a:t>Vocabulary</a:t>
            </a:r>
            <a:r>
              <a:rPr lang="en-GB" sz="1700">
                <a:solidFill>
                  <a:schemeClr val="lt1"/>
                </a:solidFill>
                <a:latin typeface="Calibri"/>
                <a:ea typeface="Calibri"/>
                <a:cs typeface="Calibri"/>
                <a:sym typeface="Calibri"/>
              </a:rPr>
              <a:t>: Dictionary dive – children use the dictionary to find definitions of new, high level vocabulary. </a:t>
            </a:r>
            <a:endParaRPr/>
          </a:p>
          <a:p>
            <a:pPr indent="-285750" lvl="0" marL="285750" marR="0" rtl="0" algn="l">
              <a:spcBef>
                <a:spcPts val="0"/>
              </a:spcBef>
              <a:spcAft>
                <a:spcPts val="0"/>
              </a:spcAft>
              <a:buClr>
                <a:schemeClr val="lt1"/>
              </a:buClr>
              <a:buSzPts val="1700"/>
              <a:buFont typeface="Arial"/>
              <a:buChar char="•"/>
            </a:pPr>
            <a:r>
              <a:rPr b="1" lang="en-GB" sz="1700">
                <a:solidFill>
                  <a:schemeClr val="lt1"/>
                </a:solidFill>
                <a:latin typeface="Calibri"/>
                <a:ea typeface="Calibri"/>
                <a:cs typeface="Calibri"/>
                <a:sym typeface="Calibri"/>
              </a:rPr>
              <a:t>Predict</a:t>
            </a:r>
            <a:r>
              <a:rPr lang="en-GB" sz="1700">
                <a:solidFill>
                  <a:schemeClr val="lt1"/>
                </a:solidFill>
                <a:latin typeface="Calibri"/>
                <a:ea typeface="Calibri"/>
                <a:cs typeface="Calibri"/>
                <a:sym typeface="Calibri"/>
              </a:rPr>
              <a:t>: Mind’s eye – the teacher provides pupils with clues as to what the text is about; this could be vocabulary, music, pictures etc. </a:t>
            </a:r>
            <a:endParaRPr/>
          </a:p>
          <a:p>
            <a:pPr indent="-285750" lvl="0" marL="285750" marR="0" rtl="0" algn="l">
              <a:spcBef>
                <a:spcPts val="0"/>
              </a:spcBef>
              <a:spcAft>
                <a:spcPts val="0"/>
              </a:spcAft>
              <a:buClr>
                <a:schemeClr val="lt1"/>
              </a:buClr>
              <a:buSzPts val="1700"/>
              <a:buFont typeface="Arial"/>
              <a:buChar char="•"/>
            </a:pPr>
            <a:r>
              <a:rPr b="1" lang="en-GB" sz="1700">
                <a:solidFill>
                  <a:schemeClr val="lt1"/>
                </a:solidFill>
                <a:latin typeface="Calibri"/>
                <a:ea typeface="Calibri"/>
                <a:cs typeface="Calibri"/>
                <a:sym typeface="Calibri"/>
              </a:rPr>
              <a:t>Modelled reading: </a:t>
            </a:r>
            <a:r>
              <a:rPr lang="en-GB" sz="1700">
                <a:solidFill>
                  <a:schemeClr val="lt1"/>
                </a:solidFill>
                <a:latin typeface="Calibri"/>
                <a:ea typeface="Calibri"/>
                <a:cs typeface="Calibri"/>
                <a:sym typeface="Calibri"/>
              </a:rPr>
              <a:t>Teacher read the text with fluency and expression, whilst children highlight key information, interesting facts or words to discuss.</a:t>
            </a:r>
            <a:endParaRPr sz="1700">
              <a:solidFill>
                <a:schemeClr val="lt1"/>
              </a:solidFill>
              <a:latin typeface="Calibri"/>
              <a:ea typeface="Calibri"/>
              <a:cs typeface="Calibri"/>
              <a:sym typeface="Calibri"/>
            </a:endParaRPr>
          </a:p>
        </p:txBody>
      </p:sp>
      <p:sp>
        <p:nvSpPr>
          <p:cNvPr id="165" name="Google Shape;165;p13"/>
          <p:cNvSpPr/>
          <p:nvPr/>
        </p:nvSpPr>
        <p:spPr>
          <a:xfrm>
            <a:off x="5167313" y="0"/>
            <a:ext cx="3471862" cy="6858000"/>
          </a:xfrm>
          <a:prstGeom prst="rect">
            <a:avLst/>
          </a:prstGeom>
          <a:solidFill>
            <a:srgbClr val="F4B08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a:p>
            <a:pPr indent="0" lvl="0" marL="0" marR="0" rtl="0" algn="ctr">
              <a:spcBef>
                <a:spcPts val="0"/>
              </a:spcBef>
              <a:spcAft>
                <a:spcPts val="0"/>
              </a:spcAft>
              <a:buNone/>
            </a:pPr>
            <a:r>
              <a:rPr lang="en-GB" sz="1700">
                <a:solidFill>
                  <a:schemeClr val="lt1"/>
                </a:solidFill>
                <a:latin typeface="Calibri"/>
                <a:ea typeface="Calibri"/>
                <a:cs typeface="Calibri"/>
                <a:sym typeface="Calibri"/>
              </a:rPr>
              <a:t>Lesson 2 – 30 mins </a:t>
            </a:r>
            <a:endParaRPr/>
          </a:p>
          <a:p>
            <a:pPr indent="0" lvl="0" marL="0" marR="0" rtl="0" algn="ctr">
              <a:spcBef>
                <a:spcPts val="0"/>
              </a:spcBef>
              <a:spcAft>
                <a:spcPts val="0"/>
              </a:spcAft>
              <a:buNone/>
            </a:pPr>
            <a:r>
              <a:rPr lang="en-GB" sz="1700">
                <a:solidFill>
                  <a:schemeClr val="lt1"/>
                </a:solidFill>
                <a:latin typeface="Calibri"/>
                <a:ea typeface="Calibri"/>
                <a:cs typeface="Calibri"/>
                <a:sym typeface="Calibri"/>
              </a:rPr>
              <a:t>This a whiteboard lesson where core reading skills are modelled through a range of quick-fire questions. Teachers use a range or partner activities and quizzing techniques.</a:t>
            </a:r>
            <a:endParaRPr/>
          </a:p>
          <a:p>
            <a:pPr indent="-285750" lvl="0" marL="285750" marR="0" rtl="0" algn="ctr">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Independent reading of the text</a:t>
            </a:r>
            <a:endParaRPr/>
          </a:p>
          <a:p>
            <a:pPr indent="-285750" lvl="0" marL="285750" marR="0" rtl="0" algn="ctr">
              <a:spcBef>
                <a:spcPts val="0"/>
              </a:spcBef>
              <a:spcAft>
                <a:spcPts val="0"/>
              </a:spcAft>
              <a:buClr>
                <a:schemeClr val="lt1"/>
              </a:buClr>
              <a:buSzPts val="1700"/>
              <a:buFont typeface="Arial"/>
              <a:buChar char="•"/>
            </a:pPr>
            <a:r>
              <a:rPr lang="en-GB" sz="1700">
                <a:solidFill>
                  <a:schemeClr val="lt1"/>
                </a:solidFill>
                <a:latin typeface="Calibri"/>
                <a:ea typeface="Calibri"/>
                <a:cs typeface="Calibri"/>
                <a:sym typeface="Calibri"/>
              </a:rPr>
              <a:t>Reading aloud with fluency and expression</a:t>
            </a:r>
            <a:endParaRPr/>
          </a:p>
          <a:p>
            <a:pPr indent="-285750" lvl="0" marL="285750" marR="0" rtl="0" algn="l">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 Fast finger find</a:t>
            </a:r>
            <a:endParaRPr/>
          </a:p>
          <a:p>
            <a:pPr indent="-285750" lvl="0" marL="285750" marR="0" rtl="0" algn="l">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 Skimming and scanning</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600"/>
              <a:buFont typeface="Arial"/>
              <a:buChar char="•"/>
            </a:pPr>
            <a:r>
              <a:rPr lang="en-GB" sz="1600">
                <a:solidFill>
                  <a:schemeClr val="lt1"/>
                </a:solidFill>
                <a:latin typeface="Calibri"/>
                <a:ea typeface="Calibri"/>
                <a:cs typeface="Calibri"/>
                <a:sym typeface="Calibri"/>
              </a:rPr>
              <a:t>Sequencing</a:t>
            </a:r>
            <a:endParaRPr/>
          </a:p>
          <a:p>
            <a:pPr indent="-285750" lvl="0" marL="285750" marR="0" rtl="0" algn="l">
              <a:spcBef>
                <a:spcPts val="0"/>
              </a:spcBef>
              <a:spcAft>
                <a:spcPts val="0"/>
              </a:spcAft>
              <a:buClr>
                <a:schemeClr val="lt1"/>
              </a:buClr>
              <a:buSzPts val="1600"/>
              <a:buFont typeface="Arial"/>
              <a:buChar char="•"/>
            </a:pPr>
            <a:r>
              <a:rPr lang="en-GB" sz="1600">
                <a:solidFill>
                  <a:schemeClr val="lt1"/>
                </a:solidFill>
                <a:latin typeface="Calibri"/>
                <a:ea typeface="Calibri"/>
                <a:cs typeface="Calibri"/>
                <a:sym typeface="Calibri"/>
              </a:rPr>
              <a:t>True or false</a:t>
            </a:r>
            <a:endParaRPr/>
          </a:p>
          <a:p>
            <a:pPr indent="-285750" lvl="0" marL="285750" marR="0" rtl="0" algn="l">
              <a:spcBef>
                <a:spcPts val="0"/>
              </a:spcBef>
              <a:spcAft>
                <a:spcPts val="0"/>
              </a:spcAft>
              <a:buClr>
                <a:schemeClr val="lt1"/>
              </a:buClr>
              <a:buSzPts val="1600"/>
              <a:buFont typeface="Arial"/>
              <a:buChar char="•"/>
            </a:pPr>
            <a:r>
              <a:rPr lang="en-GB" sz="1600">
                <a:solidFill>
                  <a:schemeClr val="lt1"/>
                </a:solidFill>
                <a:latin typeface="Calibri"/>
                <a:ea typeface="Calibri"/>
                <a:cs typeface="Calibri"/>
                <a:sym typeface="Calibri"/>
              </a:rPr>
              <a:t>Fat or opinion</a:t>
            </a:r>
            <a:endParaRPr/>
          </a:p>
          <a:p>
            <a:pPr indent="-285750" lvl="0" marL="285750" marR="0" rtl="0" algn="l">
              <a:spcBef>
                <a:spcPts val="0"/>
              </a:spcBef>
              <a:spcAft>
                <a:spcPts val="0"/>
              </a:spcAft>
              <a:buClr>
                <a:schemeClr val="lt1"/>
              </a:buClr>
              <a:buSzPts val="1600"/>
              <a:buFont typeface="Arial"/>
              <a:buChar char="•"/>
            </a:pPr>
            <a:r>
              <a:rPr lang="en-GB" sz="1600">
                <a:solidFill>
                  <a:schemeClr val="lt1"/>
                </a:solidFill>
                <a:latin typeface="Calibri"/>
                <a:ea typeface="Calibri"/>
                <a:cs typeface="Calibri"/>
                <a:sym typeface="Calibri"/>
              </a:rPr>
              <a:t>Using evidence from the text to support inferences and explanations (PPE) </a:t>
            </a:r>
            <a:endParaRPr/>
          </a:p>
          <a:p>
            <a:pPr indent="-184150" lvl="0" marL="285750" marR="0" rtl="0" algn="l">
              <a:spcBef>
                <a:spcPts val="0"/>
              </a:spcBef>
              <a:spcAft>
                <a:spcPts val="0"/>
              </a:spcAft>
              <a:buClr>
                <a:schemeClr val="dk1"/>
              </a:buClr>
              <a:buSzPts val="1600"/>
              <a:buFont typeface="Arial"/>
              <a:buNone/>
            </a:pPr>
            <a:r>
              <a:t/>
            </a:r>
            <a:endParaRPr sz="16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600"/>
              <a:buFont typeface="Arial"/>
              <a:buChar char="•"/>
            </a:pPr>
            <a:r>
              <a:rPr lang="en-GB" sz="1600">
                <a:solidFill>
                  <a:schemeClr val="lt1"/>
                </a:solidFill>
                <a:latin typeface="Calibri"/>
                <a:ea typeface="Calibri"/>
                <a:cs typeface="Calibri"/>
                <a:sym typeface="Calibri"/>
              </a:rPr>
              <a:t>This lesson is where teachers use Assessment for Learning to identify children who need additional support or challenge before completing formal questions independently. </a:t>
            </a:r>
            <a:endParaRPr sz="1600">
              <a:solidFill>
                <a:schemeClr val="lt1"/>
              </a:solidFill>
              <a:latin typeface="Calibri"/>
              <a:ea typeface="Calibri"/>
              <a:cs typeface="Calibri"/>
              <a:sym typeface="Calibri"/>
            </a:endParaRPr>
          </a:p>
          <a:p>
            <a:pPr indent="0" lvl="0" marL="0" marR="0" rtl="0" algn="l">
              <a:spcBef>
                <a:spcPts val="0"/>
              </a:spcBef>
              <a:spcAft>
                <a:spcPts val="0"/>
              </a:spcAft>
              <a:buNone/>
            </a:pPr>
            <a:br>
              <a:rPr lang="en-GB" sz="1600">
                <a:solidFill>
                  <a:schemeClr val="lt1"/>
                </a:solidFill>
                <a:latin typeface="Calibri"/>
                <a:ea typeface="Calibri"/>
                <a:cs typeface="Calibri"/>
                <a:sym typeface="Calibri"/>
              </a:rPr>
            </a:br>
            <a:r>
              <a:rPr lang="en-GB" sz="1700">
                <a:solidFill>
                  <a:schemeClr val="lt1"/>
                </a:solidFill>
                <a:latin typeface="Calibri"/>
                <a:ea typeface="Calibri"/>
                <a:cs typeface="Calibri"/>
                <a:sym typeface="Calibri"/>
              </a:rPr>
              <a:t> </a:t>
            </a:r>
            <a:endParaRPr/>
          </a:p>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166" name="Google Shape;166;p13"/>
          <p:cNvSpPr/>
          <p:nvPr/>
        </p:nvSpPr>
        <p:spPr>
          <a:xfrm>
            <a:off x="8720138" y="0"/>
            <a:ext cx="3471862" cy="6858000"/>
          </a:xfrm>
          <a:prstGeom prst="rect">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a:p>
            <a:pPr indent="0" lvl="0" marL="0" marR="0" rtl="0" algn="ctr">
              <a:spcBef>
                <a:spcPts val="0"/>
              </a:spcBef>
              <a:spcAft>
                <a:spcPts val="0"/>
              </a:spcAft>
              <a:buNone/>
            </a:pPr>
            <a:r>
              <a:rPr lang="en-GB" sz="1700">
                <a:solidFill>
                  <a:schemeClr val="lt1"/>
                </a:solidFill>
                <a:latin typeface="Calibri"/>
                <a:ea typeface="Calibri"/>
                <a:cs typeface="Calibri"/>
                <a:sym typeface="Calibri"/>
              </a:rPr>
              <a:t>Lesson 3 – 30 mins</a:t>
            </a:r>
            <a:endParaRPr sz="17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Recapping and modelling 1 focus question</a:t>
            </a:r>
            <a:endParaRPr sz="16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Independent activity  all children start with the 5 focus questions (VIPERS skills are the focus).</a:t>
            </a:r>
            <a:endParaRPr/>
          </a:p>
          <a:p>
            <a:pPr indent="-285750" lvl="0" marL="285750" marR="0" rtl="0" algn="l">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Mini-plenaries- After 5/10 mins of independent work, together, children mark and uplevel the first 2/3 questions together. Teachers discuss with children what makes the perfect answer. </a:t>
            </a:r>
            <a:endParaRPr/>
          </a:p>
          <a:p>
            <a:pPr indent="-285750" lvl="0" marL="285750" marR="0" rtl="0" algn="l">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Use mini plenaries to also target common misconceptions.</a:t>
            </a:r>
            <a:endParaRPr/>
          </a:p>
          <a:p>
            <a:pPr indent="-285750" lvl="0" marL="285750" marR="0" rtl="0" algn="l">
              <a:spcBef>
                <a:spcPts val="0"/>
              </a:spcBef>
              <a:spcAft>
                <a:spcPts val="0"/>
              </a:spcAft>
              <a:buClr>
                <a:schemeClr val="lt1"/>
              </a:buClr>
              <a:buSzPts val="1600"/>
              <a:buFont typeface="Arial"/>
              <a:buChar char="•"/>
            </a:pPr>
            <a:r>
              <a:rPr lang="en-GB" sz="1600">
                <a:solidFill>
                  <a:schemeClr val="lt1"/>
                </a:solidFill>
                <a:latin typeface="Calibri"/>
                <a:ea typeface="Calibri"/>
                <a:cs typeface="Calibri"/>
                <a:sym typeface="Calibri"/>
              </a:rPr>
              <a:t>Children are then given ‘chili-challenges’ where the are advised which questions to answer next in order to appropriately challenge them. </a:t>
            </a:r>
            <a:endParaRPr/>
          </a:p>
          <a:p>
            <a:pPr indent="-285750" lvl="0" marL="285750" marR="0" rtl="0" algn="l">
              <a:spcBef>
                <a:spcPts val="0"/>
              </a:spcBef>
              <a:spcAft>
                <a:spcPts val="0"/>
              </a:spcAft>
              <a:buClr>
                <a:schemeClr val="lt1"/>
              </a:buClr>
              <a:buSzPts val="1600"/>
              <a:buFont typeface="Arial"/>
              <a:buChar char="•"/>
            </a:pPr>
            <a:r>
              <a:rPr lang="en-GB" sz="1600">
                <a:solidFill>
                  <a:schemeClr val="lt1"/>
                </a:solidFill>
                <a:latin typeface="Calibri"/>
                <a:ea typeface="Calibri"/>
                <a:cs typeface="Calibri"/>
                <a:sym typeface="Calibri"/>
              </a:rPr>
              <a:t>All questions are to be marked together and children are to correct and uplevel incorrect answers.</a:t>
            </a:r>
            <a:endParaRPr sz="1600">
              <a:solidFill>
                <a:schemeClr val="lt1"/>
              </a:solidFill>
              <a:latin typeface="Calibri"/>
              <a:ea typeface="Calibri"/>
              <a:cs typeface="Calibri"/>
              <a:sym typeface="Calibri"/>
            </a:endParaRPr>
          </a:p>
          <a:p>
            <a:pPr indent="0" lvl="0" marL="0" marR="0" rtl="0" algn="l">
              <a:spcBef>
                <a:spcPts val="0"/>
              </a:spcBef>
              <a:spcAft>
                <a:spcPts val="0"/>
              </a:spcAft>
              <a:buNone/>
            </a:pPr>
            <a:br>
              <a:rPr lang="en-GB" sz="1600">
                <a:solidFill>
                  <a:schemeClr val="lt1"/>
                </a:solidFill>
                <a:latin typeface="Calibri"/>
                <a:ea typeface="Calibri"/>
                <a:cs typeface="Calibri"/>
                <a:sym typeface="Calibri"/>
              </a:rPr>
            </a:br>
            <a:endParaRPr sz="1600">
              <a:solidFill>
                <a:schemeClr val="lt1"/>
              </a:solidFill>
              <a:latin typeface="Calibri"/>
              <a:ea typeface="Calibri"/>
              <a:cs typeface="Calibri"/>
              <a:sym typeface="Calibri"/>
            </a:endParaRPr>
          </a:p>
          <a:p>
            <a:pPr indent="0" lvl="0" marL="0" marR="0" rtl="0" algn="l">
              <a:spcBef>
                <a:spcPts val="0"/>
              </a:spcBef>
              <a:spcAft>
                <a:spcPts val="0"/>
              </a:spcAft>
              <a:buNone/>
            </a:pPr>
            <a:br>
              <a:rPr lang="en-GB" sz="1600">
                <a:solidFill>
                  <a:schemeClr val="lt1"/>
                </a:solidFill>
                <a:latin typeface="Calibri"/>
                <a:ea typeface="Calibri"/>
                <a:cs typeface="Calibri"/>
                <a:sym typeface="Calibri"/>
              </a:rPr>
            </a:br>
            <a:endParaRPr sz="1600">
              <a:solidFill>
                <a:schemeClr val="lt1"/>
              </a:solidFill>
              <a:latin typeface="Calibri"/>
              <a:ea typeface="Calibri"/>
              <a:cs typeface="Calibri"/>
              <a:sym typeface="Calibri"/>
            </a:endParaRPr>
          </a:p>
          <a:p>
            <a:pPr indent="0" lvl="0" marL="0" marR="0" rtl="0" algn="l">
              <a:spcBef>
                <a:spcPts val="0"/>
              </a:spcBef>
              <a:spcAft>
                <a:spcPts val="0"/>
              </a:spcAft>
              <a:buNone/>
            </a:pPr>
            <a:br>
              <a:rPr lang="en-GB" sz="1600">
                <a:solidFill>
                  <a:schemeClr val="lt1"/>
                </a:solidFill>
                <a:latin typeface="Calibri"/>
                <a:ea typeface="Calibri"/>
                <a:cs typeface="Calibri"/>
                <a:sym typeface="Calibri"/>
              </a:rPr>
            </a:br>
            <a:endParaRPr sz="17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txBox="1"/>
          <p:nvPr/>
        </p:nvSpPr>
        <p:spPr>
          <a:xfrm>
            <a:off x="314325" y="371476"/>
            <a:ext cx="11563350" cy="610320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GB" sz="4000" u="sng">
                <a:solidFill>
                  <a:schemeClr val="dk1"/>
                </a:solidFill>
                <a:latin typeface="Calibri"/>
                <a:ea typeface="Calibri"/>
                <a:cs typeface="Calibri"/>
                <a:sym typeface="Calibri"/>
              </a:rPr>
              <a:t>Vocabulary - </a:t>
            </a:r>
            <a:endParaRPr/>
          </a:p>
          <a:p>
            <a:pPr indent="0" lvl="0" marL="0" marR="0" rtl="0" algn="l">
              <a:lnSpc>
                <a:spcPct val="90000"/>
              </a:lnSpc>
              <a:spcBef>
                <a:spcPts val="0"/>
              </a:spcBef>
              <a:spcAft>
                <a:spcPts val="0"/>
              </a:spcAft>
              <a:buNone/>
            </a:pPr>
            <a:r>
              <a:rPr lang="en-GB" sz="4000">
                <a:solidFill>
                  <a:schemeClr val="dk1"/>
                </a:solidFill>
                <a:latin typeface="Calibri"/>
                <a:ea typeface="Calibri"/>
                <a:cs typeface="Calibri"/>
                <a:sym typeface="Calibri"/>
              </a:rPr>
              <a:t>Interpreting words in context and deciphering the meaning of words unknown based on the context they are written.</a:t>
            </a:r>
            <a:endParaRPr/>
          </a:p>
          <a:p>
            <a:pPr indent="0" lvl="0" marL="0" marR="0" rtl="0" algn="l">
              <a:lnSpc>
                <a:spcPct val="90000"/>
              </a:lnSpc>
              <a:spcBef>
                <a:spcPts val="0"/>
              </a:spcBef>
              <a:spcAft>
                <a:spcPts val="0"/>
              </a:spcAft>
              <a:buNone/>
            </a:pPr>
            <a:r>
              <a:t/>
            </a:r>
            <a:endParaRPr sz="1800">
              <a:solidFill>
                <a:schemeClr val="accent5"/>
              </a:solidFill>
              <a:latin typeface="Calibri"/>
              <a:ea typeface="Calibri"/>
              <a:cs typeface="Calibri"/>
              <a:sym typeface="Calibri"/>
            </a:endParaRPr>
          </a:p>
          <a:p>
            <a:pPr indent="0" lvl="0" marL="0" marR="0" rtl="0" algn="l">
              <a:lnSpc>
                <a:spcPct val="90000"/>
              </a:lnSpc>
              <a:spcBef>
                <a:spcPts val="0"/>
              </a:spcBef>
              <a:spcAft>
                <a:spcPts val="0"/>
              </a:spcAft>
              <a:buNone/>
            </a:pPr>
            <a:r>
              <a:rPr lang="en-GB" sz="3200">
                <a:solidFill>
                  <a:schemeClr val="accent5"/>
                </a:solidFill>
                <a:latin typeface="Calibri"/>
                <a:ea typeface="Calibri"/>
                <a:cs typeface="Calibri"/>
                <a:sym typeface="Calibri"/>
              </a:rPr>
              <a:t>Mr Ali </a:t>
            </a:r>
            <a:r>
              <a:rPr b="1" lang="en-GB" sz="3200">
                <a:solidFill>
                  <a:schemeClr val="accent5"/>
                </a:solidFill>
                <a:latin typeface="Calibri"/>
                <a:ea typeface="Calibri"/>
                <a:cs typeface="Calibri"/>
                <a:sym typeface="Calibri"/>
              </a:rPr>
              <a:t>loathes</a:t>
            </a:r>
            <a:r>
              <a:rPr lang="en-GB" sz="3200">
                <a:solidFill>
                  <a:schemeClr val="accent5"/>
                </a:solidFill>
                <a:latin typeface="Calibri"/>
                <a:ea typeface="Calibri"/>
                <a:cs typeface="Calibri"/>
                <a:sym typeface="Calibri"/>
              </a:rPr>
              <a:t> wearing a tie as he finds it uncomfortable.</a:t>
            </a:r>
            <a:endParaRPr/>
          </a:p>
          <a:p>
            <a:pPr indent="0" lvl="0" marL="0" marR="0" rtl="0" algn="l">
              <a:lnSpc>
                <a:spcPct val="90000"/>
              </a:lnSpc>
              <a:spcBef>
                <a:spcPts val="0"/>
              </a:spcBef>
              <a:spcAft>
                <a:spcPts val="0"/>
              </a:spcAft>
              <a:buNone/>
            </a:pPr>
            <a:r>
              <a:rPr lang="en-GB" sz="3200">
                <a:solidFill>
                  <a:schemeClr val="dk1"/>
                </a:solidFill>
                <a:latin typeface="Calibri"/>
                <a:ea typeface="Calibri"/>
                <a:cs typeface="Calibri"/>
                <a:sym typeface="Calibri"/>
              </a:rPr>
              <a:t>We may not know the meaning of the word ‘loathe’ here but based on the context and other evidence within the sentence, we can guess it means ‘doesn’t like’. How have I arrived at this conclusion? </a:t>
            </a:r>
            <a:endParaRPr/>
          </a:p>
          <a:p>
            <a:pPr indent="0" lvl="0" marL="0" marR="0" rtl="0" algn="l">
              <a:lnSpc>
                <a:spcPct val="90000"/>
              </a:lnSpc>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rPr lang="en-GB" sz="3200">
                <a:solidFill>
                  <a:schemeClr val="accent5"/>
                </a:solidFill>
                <a:latin typeface="Calibri"/>
                <a:ea typeface="Calibri"/>
                <a:cs typeface="Calibri"/>
                <a:sym typeface="Calibri"/>
              </a:rPr>
              <a:t>Beowulf was </a:t>
            </a:r>
            <a:r>
              <a:rPr b="1" lang="en-GB" sz="3200">
                <a:solidFill>
                  <a:schemeClr val="accent5"/>
                </a:solidFill>
                <a:latin typeface="Calibri"/>
                <a:ea typeface="Calibri"/>
                <a:cs typeface="Calibri"/>
                <a:sym typeface="Calibri"/>
              </a:rPr>
              <a:t>incensed</a:t>
            </a:r>
            <a:r>
              <a:rPr lang="en-GB" sz="3200">
                <a:solidFill>
                  <a:schemeClr val="accent5"/>
                </a:solidFill>
                <a:latin typeface="Calibri"/>
                <a:ea typeface="Calibri"/>
                <a:cs typeface="Calibri"/>
                <a:sym typeface="Calibri"/>
              </a:rPr>
              <a:t> by Grendel’s attack and vowed revenge. </a:t>
            </a:r>
            <a:endParaRPr/>
          </a:p>
          <a:p>
            <a:pPr indent="0" lvl="0" marL="0" marR="0" rtl="0" algn="l">
              <a:lnSpc>
                <a:spcPct val="90000"/>
              </a:lnSpc>
              <a:spcBef>
                <a:spcPts val="0"/>
              </a:spcBef>
              <a:spcAft>
                <a:spcPts val="0"/>
              </a:spcAft>
              <a:buNone/>
            </a:pPr>
            <a:r>
              <a:rPr lang="en-GB" sz="3200">
                <a:solidFill>
                  <a:schemeClr val="dk1"/>
                </a:solidFill>
                <a:latin typeface="Calibri"/>
                <a:ea typeface="Calibri"/>
                <a:cs typeface="Calibri"/>
                <a:sym typeface="Calibri"/>
              </a:rPr>
              <a:t>We may not know the meaning of the word ‘incensed’ here but we can guess it means ‘angered’. How have I arrived at this conclusion?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5"/>
          <p:cNvSpPr txBox="1"/>
          <p:nvPr>
            <p:ph idx="1" type="body"/>
          </p:nvPr>
        </p:nvSpPr>
        <p:spPr>
          <a:xfrm>
            <a:off x="257175" y="269949"/>
            <a:ext cx="11677650" cy="63181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b="1" lang="en-GB" sz="3600">
                <a:latin typeface="Calibri"/>
                <a:ea typeface="Calibri"/>
                <a:cs typeface="Calibri"/>
                <a:sym typeface="Calibri"/>
              </a:rPr>
              <a:t>Inference</a:t>
            </a:r>
            <a:r>
              <a:rPr lang="en-GB" sz="3600">
                <a:latin typeface="Calibri"/>
                <a:ea typeface="Calibri"/>
                <a:cs typeface="Calibri"/>
                <a:sym typeface="Calibri"/>
              </a:rPr>
              <a:t>:  is an interpretation that goes beyond the literal information given and relies on the evidence within the text as well as background knowledge. </a:t>
            </a:r>
            <a:endParaRPr/>
          </a:p>
          <a:p>
            <a:pPr indent="0" lvl="0" marL="0" rtl="0" algn="l">
              <a:lnSpc>
                <a:spcPct val="100000"/>
              </a:lnSpc>
              <a:spcBef>
                <a:spcPts val="0"/>
              </a:spcBef>
              <a:spcAft>
                <a:spcPts val="0"/>
              </a:spcAft>
              <a:buClr>
                <a:schemeClr val="dk1"/>
              </a:buClr>
              <a:buSzPts val="1800"/>
              <a:buNone/>
            </a:pPr>
            <a:r>
              <a:t/>
            </a:r>
            <a:endParaRPr sz="1800">
              <a:latin typeface="Calibri"/>
              <a:ea typeface="Calibri"/>
              <a:cs typeface="Calibri"/>
              <a:sym typeface="Calibri"/>
            </a:endParaRPr>
          </a:p>
          <a:p>
            <a:pPr indent="0" lvl="0" marL="0" rtl="0" algn="l">
              <a:lnSpc>
                <a:spcPct val="100000"/>
              </a:lnSpc>
              <a:spcBef>
                <a:spcPts val="0"/>
              </a:spcBef>
              <a:spcAft>
                <a:spcPts val="0"/>
              </a:spcAft>
              <a:buClr>
                <a:srgbClr val="00B0F0"/>
              </a:buClr>
              <a:buSzPts val="3600"/>
              <a:buNone/>
            </a:pPr>
            <a:r>
              <a:rPr b="1" lang="en-GB" sz="3600">
                <a:solidFill>
                  <a:srgbClr val="00B0F0"/>
                </a:solidFill>
                <a:latin typeface="Calibri"/>
                <a:ea typeface="Calibri"/>
                <a:cs typeface="Calibri"/>
                <a:sym typeface="Calibri"/>
              </a:rPr>
              <a:t>The police find a threatening letter addressed to the victim.</a:t>
            </a:r>
            <a:endParaRPr/>
          </a:p>
          <a:p>
            <a:pPr indent="0" lvl="0" marL="0" rtl="0" algn="l">
              <a:lnSpc>
                <a:spcPct val="100000"/>
              </a:lnSpc>
              <a:spcBef>
                <a:spcPts val="0"/>
              </a:spcBef>
              <a:spcAft>
                <a:spcPts val="0"/>
              </a:spcAft>
              <a:buClr>
                <a:schemeClr val="dk1"/>
              </a:buClr>
              <a:buSzPts val="3600"/>
              <a:buChar char="•"/>
            </a:pPr>
            <a:r>
              <a:rPr lang="en-GB" sz="3600">
                <a:latin typeface="Calibri"/>
                <a:ea typeface="Calibri"/>
                <a:cs typeface="Calibri"/>
                <a:sym typeface="Calibri"/>
              </a:rPr>
              <a:t>We could </a:t>
            </a:r>
            <a:r>
              <a:rPr lang="en-GB" sz="3600">
                <a:solidFill>
                  <a:srgbClr val="FF0000"/>
                </a:solidFill>
                <a:latin typeface="Calibri"/>
                <a:ea typeface="Calibri"/>
                <a:cs typeface="Calibri"/>
                <a:sym typeface="Calibri"/>
              </a:rPr>
              <a:t>infer</a:t>
            </a:r>
            <a:r>
              <a:rPr lang="en-GB" sz="3600">
                <a:solidFill>
                  <a:srgbClr val="DBDBDB"/>
                </a:solidFill>
                <a:latin typeface="Calibri"/>
                <a:ea typeface="Calibri"/>
                <a:cs typeface="Calibri"/>
                <a:sym typeface="Calibri"/>
              </a:rPr>
              <a:t> </a:t>
            </a:r>
            <a:r>
              <a:rPr lang="en-GB" sz="3600">
                <a:latin typeface="Calibri"/>
                <a:ea typeface="Calibri"/>
                <a:cs typeface="Calibri"/>
                <a:sym typeface="Calibri"/>
              </a:rPr>
              <a:t>that someone didn’t like that person.</a:t>
            </a:r>
            <a:endParaRPr/>
          </a:p>
          <a:p>
            <a:pPr indent="0" lvl="0" marL="0" rtl="0" algn="l">
              <a:lnSpc>
                <a:spcPct val="100000"/>
              </a:lnSpc>
              <a:spcBef>
                <a:spcPts val="0"/>
              </a:spcBef>
              <a:spcAft>
                <a:spcPts val="0"/>
              </a:spcAft>
              <a:buClr>
                <a:srgbClr val="00B0F0"/>
              </a:buClr>
              <a:buSzPts val="3600"/>
              <a:buNone/>
            </a:pPr>
            <a:r>
              <a:rPr b="1" lang="en-GB" sz="3600">
                <a:solidFill>
                  <a:srgbClr val="00B0F0"/>
                </a:solidFill>
                <a:latin typeface="Calibri"/>
                <a:ea typeface="Calibri"/>
                <a:cs typeface="Calibri"/>
                <a:sym typeface="Calibri"/>
              </a:rPr>
              <a:t>The bike lay on the floor next to her as she held her leg and cried. </a:t>
            </a:r>
            <a:endParaRPr/>
          </a:p>
          <a:p>
            <a:pPr indent="0" lvl="0" marL="0" rtl="0" algn="l">
              <a:lnSpc>
                <a:spcPct val="100000"/>
              </a:lnSpc>
              <a:spcBef>
                <a:spcPts val="0"/>
              </a:spcBef>
              <a:spcAft>
                <a:spcPts val="0"/>
              </a:spcAft>
              <a:buClr>
                <a:schemeClr val="dk1"/>
              </a:buClr>
              <a:buSzPts val="3600"/>
              <a:buChar char="•"/>
            </a:pPr>
            <a:r>
              <a:rPr lang="en-GB" sz="3600">
                <a:latin typeface="Calibri"/>
                <a:ea typeface="Calibri"/>
                <a:cs typeface="Calibri"/>
                <a:sym typeface="Calibri"/>
              </a:rPr>
              <a:t>We could </a:t>
            </a:r>
            <a:r>
              <a:rPr lang="en-GB" sz="3600">
                <a:solidFill>
                  <a:srgbClr val="FF0000"/>
                </a:solidFill>
                <a:latin typeface="Calibri"/>
                <a:ea typeface="Calibri"/>
                <a:cs typeface="Calibri"/>
                <a:sym typeface="Calibri"/>
              </a:rPr>
              <a:t>infer</a:t>
            </a:r>
            <a:r>
              <a:rPr lang="en-GB" sz="3600">
                <a:solidFill>
                  <a:srgbClr val="DBDBDB"/>
                </a:solidFill>
                <a:latin typeface="Calibri"/>
                <a:ea typeface="Calibri"/>
                <a:cs typeface="Calibri"/>
                <a:sym typeface="Calibri"/>
              </a:rPr>
              <a:t> </a:t>
            </a:r>
            <a:r>
              <a:rPr lang="en-GB" sz="3600">
                <a:latin typeface="Calibri"/>
                <a:ea typeface="Calibri"/>
                <a:cs typeface="Calibri"/>
                <a:sym typeface="Calibri"/>
              </a:rPr>
              <a:t>that the girl fell off her bike.</a:t>
            </a:r>
            <a:endParaRPr/>
          </a:p>
          <a:p>
            <a:pPr indent="0" lvl="0" marL="0" rtl="0" algn="l">
              <a:lnSpc>
                <a:spcPct val="100000"/>
              </a:lnSpc>
              <a:spcBef>
                <a:spcPts val="0"/>
              </a:spcBef>
              <a:spcAft>
                <a:spcPts val="0"/>
              </a:spcAft>
              <a:buClr>
                <a:srgbClr val="00B0F0"/>
              </a:buClr>
              <a:buSzPts val="3600"/>
              <a:buNone/>
            </a:pPr>
            <a:r>
              <a:rPr b="1" lang="en-GB" sz="3600">
                <a:solidFill>
                  <a:srgbClr val="00B0F0"/>
                </a:solidFill>
                <a:latin typeface="Calibri"/>
                <a:ea typeface="Calibri"/>
                <a:cs typeface="Calibri"/>
                <a:sym typeface="Calibri"/>
              </a:rPr>
              <a:t>My stomach rumbled as the smell of dinner wafted from the kitchen.</a:t>
            </a:r>
            <a:endParaRPr/>
          </a:p>
          <a:p>
            <a:pPr indent="0" lvl="0" marL="0" rtl="0" algn="l">
              <a:lnSpc>
                <a:spcPct val="100000"/>
              </a:lnSpc>
              <a:spcBef>
                <a:spcPts val="0"/>
              </a:spcBef>
              <a:spcAft>
                <a:spcPts val="0"/>
              </a:spcAft>
              <a:buClr>
                <a:schemeClr val="dk1"/>
              </a:buClr>
              <a:buSzPts val="3600"/>
              <a:buChar char="•"/>
            </a:pPr>
            <a:r>
              <a:rPr lang="en-GB" sz="3600">
                <a:latin typeface="Calibri"/>
                <a:ea typeface="Calibri"/>
                <a:cs typeface="Calibri"/>
                <a:sym typeface="Calibri"/>
              </a:rPr>
              <a:t>We could </a:t>
            </a:r>
            <a:r>
              <a:rPr lang="en-GB" sz="3600">
                <a:solidFill>
                  <a:srgbClr val="FF0000"/>
                </a:solidFill>
                <a:latin typeface="Calibri"/>
                <a:ea typeface="Calibri"/>
                <a:cs typeface="Calibri"/>
                <a:sym typeface="Calibri"/>
              </a:rPr>
              <a:t>infer</a:t>
            </a:r>
            <a:r>
              <a:rPr lang="en-GB" sz="3600">
                <a:solidFill>
                  <a:srgbClr val="DBDBDB"/>
                </a:solidFill>
                <a:latin typeface="Calibri"/>
                <a:ea typeface="Calibri"/>
                <a:cs typeface="Calibri"/>
                <a:sym typeface="Calibri"/>
              </a:rPr>
              <a:t> </a:t>
            </a:r>
            <a:r>
              <a:rPr lang="en-GB" sz="3600">
                <a:latin typeface="Calibri"/>
                <a:ea typeface="Calibri"/>
                <a:cs typeface="Calibri"/>
                <a:sym typeface="Calibri"/>
              </a:rPr>
              <a:t>that this person is hungry. </a:t>
            </a:r>
            <a:endParaRPr/>
          </a:p>
          <a:p>
            <a:pPr indent="0" lvl="0" marL="0" rtl="0" algn="ctr">
              <a:lnSpc>
                <a:spcPct val="90000"/>
              </a:lnSpc>
              <a:spcBef>
                <a:spcPts val="1000"/>
              </a:spcBef>
              <a:spcAft>
                <a:spcPts val="0"/>
              </a:spcAft>
              <a:buClr>
                <a:schemeClr val="dk1"/>
              </a:buClr>
              <a:buSzPts val="2300"/>
              <a:buNone/>
            </a:pPr>
            <a:r>
              <a:t/>
            </a:r>
            <a:endParaRPr sz="2300">
              <a:latin typeface="Calibri"/>
              <a:ea typeface="Calibri"/>
              <a:cs typeface="Calibri"/>
              <a:sym typeface="Calibri"/>
            </a:endParaRPr>
          </a:p>
          <a:p>
            <a:pPr indent="-82550" lvl="0" marL="228600" rtl="0" algn="ctr">
              <a:lnSpc>
                <a:spcPct val="90000"/>
              </a:lnSpc>
              <a:spcBef>
                <a:spcPts val="1000"/>
              </a:spcBef>
              <a:spcAft>
                <a:spcPts val="0"/>
              </a:spcAft>
              <a:buClr>
                <a:schemeClr val="dk1"/>
              </a:buClr>
              <a:buSzPts val="2300"/>
              <a:buNone/>
            </a:pPr>
            <a:r>
              <a:t/>
            </a:r>
            <a:endParaRPr sz="23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6"/>
          <p:cNvSpPr txBox="1"/>
          <p:nvPr/>
        </p:nvSpPr>
        <p:spPr>
          <a:xfrm>
            <a:off x="257175" y="269949"/>
            <a:ext cx="11677650" cy="631810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400"/>
              <a:buFont typeface="Arial"/>
              <a:buNone/>
            </a:pPr>
            <a:r>
              <a:rPr b="1" lang="en-GB" sz="3400">
                <a:solidFill>
                  <a:schemeClr val="dk1"/>
                </a:solidFill>
                <a:latin typeface="Calibri"/>
                <a:ea typeface="Calibri"/>
                <a:cs typeface="Calibri"/>
                <a:sym typeface="Calibri"/>
              </a:rPr>
              <a:t>Predict</a:t>
            </a:r>
            <a:r>
              <a:rPr lang="en-GB" sz="3400">
                <a:solidFill>
                  <a:schemeClr val="dk1"/>
                </a:solidFill>
                <a:latin typeface="Calibri"/>
                <a:ea typeface="Calibri"/>
                <a:cs typeface="Calibri"/>
                <a:sym typeface="Calibri"/>
              </a:rPr>
              <a:t> – what has or what will happen based on information stated or inferred (linked closely to inference). Again, background knowledge here is important. </a:t>
            </a:r>
            <a:endParaRPr/>
          </a:p>
          <a:p>
            <a:pPr indent="0" lvl="0" marL="0" marR="0" rtl="0" algn="l">
              <a:lnSpc>
                <a:spcPct val="90000"/>
              </a:lnSpc>
              <a:spcBef>
                <a:spcPts val="1000"/>
              </a:spcBef>
              <a:spcAft>
                <a:spcPts val="0"/>
              </a:spcAft>
              <a:buClr>
                <a:schemeClr val="accent5"/>
              </a:buClr>
              <a:buSzPts val="3200"/>
              <a:buFont typeface="Arial"/>
              <a:buNone/>
            </a:pPr>
            <a:r>
              <a:rPr lang="en-GB" sz="3200">
                <a:solidFill>
                  <a:schemeClr val="accent5"/>
                </a:solidFill>
                <a:latin typeface="Calibri"/>
                <a:ea typeface="Calibri"/>
                <a:cs typeface="Calibri"/>
                <a:sym typeface="Calibri"/>
              </a:rPr>
              <a:t>Beowulf snatched his sword from the armoury and ran towards the mountains. </a:t>
            </a:r>
            <a:endParaRPr/>
          </a:p>
          <a:p>
            <a:pPr indent="-228600" lvl="1" marL="685800" marR="0" rtl="0" algn="l">
              <a:lnSpc>
                <a:spcPct val="90000"/>
              </a:lnSpc>
              <a:spcBef>
                <a:spcPts val="500"/>
              </a:spcBef>
              <a:spcAft>
                <a:spcPts val="0"/>
              </a:spcAft>
              <a:buClr>
                <a:schemeClr val="dk1"/>
              </a:buClr>
              <a:buSzPts val="3200"/>
              <a:buFont typeface="Arial"/>
              <a:buChar char="•"/>
            </a:pPr>
            <a:r>
              <a:rPr b="0" i="0" lang="en-GB" sz="3200" u="none" cap="none" strike="noStrike">
                <a:solidFill>
                  <a:schemeClr val="dk1"/>
                </a:solidFill>
                <a:latin typeface="Calibri"/>
                <a:ea typeface="Calibri"/>
                <a:cs typeface="Calibri"/>
                <a:sym typeface="Calibri"/>
              </a:rPr>
              <a:t>What do predict Beowulf is going to do? What evidence have you used to make your prediction?</a:t>
            </a:r>
            <a:endParaRPr/>
          </a:p>
          <a:p>
            <a:pPr indent="0" lvl="0" marL="0" marR="0" rtl="0" algn="l">
              <a:lnSpc>
                <a:spcPct val="90000"/>
              </a:lnSpc>
              <a:spcBef>
                <a:spcPts val="1000"/>
              </a:spcBef>
              <a:spcAft>
                <a:spcPts val="0"/>
              </a:spcAft>
              <a:buClr>
                <a:schemeClr val="accent5"/>
              </a:buClr>
              <a:buSzPts val="3200"/>
              <a:buFont typeface="Arial"/>
              <a:buNone/>
            </a:pPr>
            <a:r>
              <a:rPr lang="en-GB" sz="3200">
                <a:solidFill>
                  <a:schemeClr val="accent5"/>
                </a:solidFill>
                <a:latin typeface="Calibri"/>
                <a:ea typeface="Calibri"/>
                <a:cs typeface="Calibri"/>
                <a:sym typeface="Calibri"/>
              </a:rPr>
              <a:t>Mr Ali woke up with a terrible headache and severe cough. He picked up his mobile and began to dial. </a:t>
            </a:r>
            <a:endParaRPr/>
          </a:p>
          <a:p>
            <a:pPr indent="-228600" lvl="1" marL="685800" marR="0" rtl="0" algn="l">
              <a:lnSpc>
                <a:spcPct val="90000"/>
              </a:lnSpc>
              <a:spcBef>
                <a:spcPts val="500"/>
              </a:spcBef>
              <a:spcAft>
                <a:spcPts val="0"/>
              </a:spcAft>
              <a:buClr>
                <a:schemeClr val="dk1"/>
              </a:buClr>
              <a:buSzPts val="3200"/>
              <a:buFont typeface="Arial"/>
              <a:buChar char="•"/>
            </a:pPr>
            <a:r>
              <a:rPr b="0" i="0" lang="en-GB" sz="3200" u="none" cap="none" strike="noStrike">
                <a:solidFill>
                  <a:schemeClr val="dk1"/>
                </a:solidFill>
                <a:latin typeface="Calibri"/>
                <a:ea typeface="Calibri"/>
                <a:cs typeface="Calibri"/>
                <a:sym typeface="Calibri"/>
              </a:rPr>
              <a:t>Who do you think Mr Ali is going to call? Why?</a:t>
            </a:r>
            <a:endParaRPr/>
          </a:p>
          <a:p>
            <a:pPr indent="-158750" lvl="1" marL="685800" marR="0" rtl="0" algn="l">
              <a:lnSpc>
                <a:spcPct val="90000"/>
              </a:lnSpc>
              <a:spcBef>
                <a:spcPts val="50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lang="en-GB" sz="2800">
                <a:solidFill>
                  <a:schemeClr val="dk1"/>
                </a:solidFill>
                <a:latin typeface="Calibri"/>
                <a:ea typeface="Calibri"/>
                <a:cs typeface="Calibri"/>
                <a:sym typeface="Calibri"/>
              </a:rPr>
              <a:t>Predictions, like inferences are neither right or wrong, they may be strong (with secure evidence to back them up) or weak (with little or poor evidence to back them up). </a:t>
            </a:r>
            <a:endParaRPr/>
          </a:p>
          <a:p>
            <a:pPr indent="0" lvl="1" marL="457200" marR="0" rtl="0" algn="l">
              <a:lnSpc>
                <a:spcPct val="90000"/>
              </a:lnSpc>
              <a:spcBef>
                <a:spcPts val="500"/>
              </a:spcBef>
              <a:spcAft>
                <a:spcPts val="0"/>
              </a:spcAft>
              <a:buClr>
                <a:schemeClr val="dk1"/>
              </a:buClr>
              <a:buSzPts val="3200"/>
              <a:buFont typeface="Arial"/>
              <a:buNone/>
            </a:pPr>
            <a:r>
              <a:rPr b="0" i="0" lang="en-GB" sz="3200" u="none" cap="none" strike="noStrike">
                <a:solidFill>
                  <a:schemeClr val="dk1"/>
                </a:solidFill>
                <a:latin typeface="Calibri"/>
                <a:ea typeface="Calibri"/>
                <a:cs typeface="Calibri"/>
                <a:sym typeface="Calibri"/>
              </a:rPr>
              <a:t> </a:t>
            </a:r>
            <a:endParaRPr/>
          </a:p>
          <a:p>
            <a:pPr indent="0" lvl="0" marL="0" marR="0" rtl="0" algn="l">
              <a:lnSpc>
                <a:spcPct val="90000"/>
              </a:lnSpc>
              <a:spcBef>
                <a:spcPts val="1000"/>
              </a:spcBef>
              <a:spcAft>
                <a:spcPts val="0"/>
              </a:spcAft>
              <a:buClr>
                <a:schemeClr val="dk1"/>
              </a:buClr>
              <a:buSzPts val="3600"/>
              <a:buFont typeface="Arial"/>
              <a:buNone/>
            </a:pPr>
            <a:r>
              <a:t/>
            </a:r>
            <a:endParaRPr sz="3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300"/>
              <a:buFont typeface="Arial"/>
              <a:buNone/>
            </a:pPr>
            <a:r>
              <a:t/>
            </a:r>
            <a:endParaRPr sz="2300">
              <a:solidFill>
                <a:schemeClr val="dk1"/>
              </a:solidFill>
              <a:latin typeface="Calibri"/>
              <a:ea typeface="Calibri"/>
              <a:cs typeface="Calibri"/>
              <a:sym typeface="Calibri"/>
            </a:endParaRPr>
          </a:p>
          <a:p>
            <a:pPr indent="-82550" lvl="0" marL="228600" marR="0" rtl="0" algn="ctr">
              <a:lnSpc>
                <a:spcPct val="90000"/>
              </a:lnSpc>
              <a:spcBef>
                <a:spcPts val="1000"/>
              </a:spcBef>
              <a:spcAft>
                <a:spcPts val="0"/>
              </a:spcAft>
              <a:buClr>
                <a:schemeClr val="dk1"/>
              </a:buClr>
              <a:buSzPts val="2300"/>
              <a:buFont typeface="Arial"/>
              <a:buNone/>
            </a:pPr>
            <a:r>
              <a:t/>
            </a:r>
            <a:endParaRPr sz="23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7"/>
          <p:cNvSpPr txBox="1"/>
          <p:nvPr/>
        </p:nvSpPr>
        <p:spPr>
          <a:xfrm>
            <a:off x="252412" y="305068"/>
            <a:ext cx="11687175" cy="62478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000" u="sng">
                <a:solidFill>
                  <a:schemeClr val="dk1"/>
                </a:solidFill>
                <a:latin typeface="Calibri"/>
                <a:ea typeface="Calibri"/>
                <a:cs typeface="Calibri"/>
                <a:sym typeface="Calibri"/>
              </a:rPr>
              <a:t>Explain – </a:t>
            </a:r>
            <a:endParaRPr/>
          </a:p>
          <a:p>
            <a:pPr indent="0" lvl="0" marL="0" marR="0" rtl="0" algn="l">
              <a:spcBef>
                <a:spcPts val="0"/>
              </a:spcBef>
              <a:spcAft>
                <a:spcPts val="0"/>
              </a:spcAft>
              <a:buNone/>
            </a:pPr>
            <a:r>
              <a:rPr lang="en-GB" sz="4000">
                <a:solidFill>
                  <a:schemeClr val="dk1"/>
                </a:solidFill>
                <a:latin typeface="Calibri"/>
                <a:ea typeface="Calibri"/>
                <a:cs typeface="Calibri"/>
                <a:sym typeface="Calibri"/>
              </a:rPr>
              <a:t>Identify/explain how information/narrative content is related and contributes to the meaning as a whole.</a:t>
            </a:r>
            <a:endParaRPr/>
          </a:p>
          <a:p>
            <a:pPr indent="0" lvl="0" marL="0" marR="0" rtl="0" algn="l">
              <a:spcBef>
                <a:spcPts val="0"/>
              </a:spcBef>
              <a:spcAft>
                <a:spcPts val="0"/>
              </a:spcAft>
              <a:buNone/>
            </a:pPr>
            <a:r>
              <a:t/>
            </a:r>
            <a:endParaRPr sz="4000">
              <a:solidFill>
                <a:schemeClr val="dk1"/>
              </a:solidFill>
              <a:latin typeface="Calibri"/>
              <a:ea typeface="Calibri"/>
              <a:cs typeface="Calibri"/>
              <a:sym typeface="Calibri"/>
            </a:endParaRPr>
          </a:p>
          <a:p>
            <a:pPr indent="0" lvl="0" marL="0" marR="0" rtl="0" algn="l">
              <a:spcBef>
                <a:spcPts val="0"/>
              </a:spcBef>
              <a:spcAft>
                <a:spcPts val="0"/>
              </a:spcAft>
              <a:buNone/>
            </a:pPr>
            <a:r>
              <a:rPr lang="en-GB" sz="4000">
                <a:solidFill>
                  <a:schemeClr val="dk1"/>
                </a:solidFill>
                <a:latin typeface="Calibri"/>
                <a:ea typeface="Calibri"/>
                <a:cs typeface="Calibri"/>
                <a:sym typeface="Calibri"/>
              </a:rPr>
              <a:t>Identify/explain how meaning is enhanced through choice of words and phrases.</a:t>
            </a:r>
            <a:endParaRPr/>
          </a:p>
          <a:p>
            <a:pPr indent="0" lvl="0" marL="0" marR="0" rtl="0" algn="l">
              <a:spcBef>
                <a:spcPts val="0"/>
              </a:spcBef>
              <a:spcAft>
                <a:spcPts val="0"/>
              </a:spcAft>
              <a:buNone/>
            </a:pPr>
            <a:r>
              <a:t/>
            </a:r>
            <a:endParaRPr sz="4000">
              <a:solidFill>
                <a:schemeClr val="dk1"/>
              </a:solidFill>
              <a:latin typeface="Calibri"/>
              <a:ea typeface="Calibri"/>
              <a:cs typeface="Calibri"/>
              <a:sym typeface="Calibri"/>
            </a:endParaRPr>
          </a:p>
          <a:p>
            <a:pPr indent="0" lvl="0" marL="0" marR="0" rtl="0" algn="l">
              <a:spcBef>
                <a:spcPts val="0"/>
              </a:spcBef>
              <a:spcAft>
                <a:spcPts val="0"/>
              </a:spcAft>
              <a:buNone/>
            </a:pPr>
            <a:r>
              <a:rPr lang="en-GB" sz="4000">
                <a:solidFill>
                  <a:schemeClr val="dk1"/>
                </a:solidFill>
                <a:latin typeface="Calibri"/>
                <a:ea typeface="Calibri"/>
                <a:cs typeface="Calibri"/>
                <a:sym typeface="Calibri"/>
              </a:rPr>
              <a:t>Make comparisons within the text.</a:t>
            </a:r>
            <a:endParaRPr/>
          </a:p>
          <a:p>
            <a:pPr indent="0" lvl="0" marL="0" marR="0" rtl="0" algn="l">
              <a:spcBef>
                <a:spcPts val="0"/>
              </a:spcBef>
              <a:spcAft>
                <a:spcPts val="0"/>
              </a:spcAft>
              <a:buNone/>
            </a:pPr>
            <a:r>
              <a:t/>
            </a:r>
            <a:endParaRPr sz="4000">
              <a:solidFill>
                <a:schemeClr val="dk1"/>
              </a:solidFill>
              <a:latin typeface="Calibri"/>
              <a:ea typeface="Calibri"/>
              <a:cs typeface="Calibri"/>
              <a:sym typeface="Calibri"/>
            </a:endParaRPr>
          </a:p>
          <a:p>
            <a:pPr indent="0" lvl="0" marL="0" marR="0" rtl="0" algn="l">
              <a:spcBef>
                <a:spcPts val="0"/>
              </a:spcBef>
              <a:spcAft>
                <a:spcPts val="0"/>
              </a:spcAft>
              <a:buNone/>
            </a:pPr>
            <a:r>
              <a:rPr lang="en-GB" sz="4000">
                <a:solidFill>
                  <a:schemeClr val="dk1"/>
                </a:solidFill>
                <a:latin typeface="Calibri"/>
                <a:ea typeface="Calibri"/>
                <a:cs typeface="Calibri"/>
                <a:sym typeface="Calibri"/>
              </a:rPr>
              <a:t>***See handout for example questions***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8"/>
          <p:cNvSpPr txBox="1"/>
          <p:nvPr>
            <p:ph idx="1" type="body"/>
          </p:nvPr>
        </p:nvSpPr>
        <p:spPr>
          <a:xfrm>
            <a:off x="342900" y="433388"/>
            <a:ext cx="11506200" cy="599122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lang="en-GB" sz="4000" u="sng">
                <a:latin typeface="Calibri"/>
                <a:ea typeface="Calibri"/>
                <a:cs typeface="Calibri"/>
                <a:sym typeface="Calibri"/>
              </a:rPr>
              <a:t>Retrieve </a:t>
            </a:r>
            <a:endParaRPr/>
          </a:p>
          <a:p>
            <a:pPr indent="-234950" lvl="0" marL="228600" rtl="0" algn="l">
              <a:lnSpc>
                <a:spcPct val="90000"/>
              </a:lnSpc>
              <a:spcBef>
                <a:spcPts val="1000"/>
              </a:spcBef>
              <a:spcAft>
                <a:spcPts val="0"/>
              </a:spcAft>
              <a:buClr>
                <a:schemeClr val="dk1"/>
              </a:buClr>
              <a:buSzPct val="100000"/>
              <a:buChar char="•"/>
            </a:pPr>
            <a:r>
              <a:rPr lang="en-GB" sz="4000">
                <a:latin typeface="Calibri"/>
                <a:ea typeface="Calibri"/>
                <a:cs typeface="Calibri"/>
                <a:sym typeface="Calibri"/>
              </a:rPr>
              <a:t>Re</a:t>
            </a:r>
            <a:r>
              <a:rPr lang="en-GB" sz="3600">
                <a:latin typeface="Calibri"/>
                <a:ea typeface="Calibri"/>
                <a:cs typeface="Calibri"/>
                <a:sym typeface="Calibri"/>
              </a:rPr>
              <a:t>trieval of information is often the starting point for discussing a text. This means picking the </a:t>
            </a:r>
            <a:r>
              <a:rPr lang="en-GB" sz="3600" u="sng">
                <a:solidFill>
                  <a:srgbClr val="FF0000"/>
                </a:solidFill>
                <a:latin typeface="Calibri"/>
                <a:ea typeface="Calibri"/>
                <a:cs typeface="Calibri"/>
                <a:sym typeface="Calibri"/>
              </a:rPr>
              <a:t>exact</a:t>
            </a:r>
            <a:r>
              <a:rPr lang="en-GB" sz="3600">
                <a:latin typeface="Calibri"/>
                <a:ea typeface="Calibri"/>
                <a:cs typeface="Calibri"/>
                <a:sym typeface="Calibri"/>
              </a:rPr>
              <a:t> (spelling and punctuation too) information out of the text that they have just read. E.g.</a:t>
            </a:r>
            <a:endParaRPr/>
          </a:p>
          <a:p>
            <a:pPr indent="-228600" lvl="0" marL="228600" rtl="0" algn="l">
              <a:lnSpc>
                <a:spcPct val="90000"/>
              </a:lnSpc>
              <a:spcBef>
                <a:spcPts val="1000"/>
              </a:spcBef>
              <a:spcAft>
                <a:spcPts val="0"/>
              </a:spcAft>
              <a:buClr>
                <a:schemeClr val="dk1"/>
              </a:buClr>
              <a:buSzPct val="100000"/>
              <a:buChar char="•"/>
            </a:pPr>
            <a:r>
              <a:rPr lang="en-GB" sz="3600">
                <a:latin typeface="Calibri"/>
                <a:ea typeface="Calibri"/>
                <a:cs typeface="Calibri"/>
                <a:sym typeface="Calibri"/>
              </a:rPr>
              <a:t>What was the character’s name?</a:t>
            </a:r>
            <a:endParaRPr/>
          </a:p>
          <a:p>
            <a:pPr indent="-228600" lvl="0" marL="228600" rtl="0" algn="l">
              <a:lnSpc>
                <a:spcPct val="90000"/>
              </a:lnSpc>
              <a:spcBef>
                <a:spcPts val="1000"/>
              </a:spcBef>
              <a:spcAft>
                <a:spcPts val="0"/>
              </a:spcAft>
              <a:buClr>
                <a:schemeClr val="dk1"/>
              </a:buClr>
              <a:buSzPct val="100000"/>
              <a:buChar char="•"/>
            </a:pPr>
            <a:r>
              <a:rPr lang="en-GB" sz="3600">
                <a:latin typeface="Calibri"/>
                <a:ea typeface="Calibri"/>
                <a:cs typeface="Calibri"/>
                <a:sym typeface="Calibri"/>
              </a:rPr>
              <a:t>What did they eat for dinner?</a:t>
            </a:r>
            <a:endParaRPr/>
          </a:p>
          <a:p>
            <a:pPr indent="-228600" lvl="0" marL="228600" rtl="0" algn="l">
              <a:lnSpc>
                <a:spcPct val="90000"/>
              </a:lnSpc>
              <a:spcBef>
                <a:spcPts val="1000"/>
              </a:spcBef>
              <a:spcAft>
                <a:spcPts val="0"/>
              </a:spcAft>
              <a:buClr>
                <a:schemeClr val="dk1"/>
              </a:buClr>
              <a:buSzPct val="100000"/>
              <a:buChar char="•"/>
            </a:pPr>
            <a:r>
              <a:rPr lang="en-GB" sz="3600">
                <a:latin typeface="Calibri"/>
                <a:ea typeface="Calibri"/>
                <a:cs typeface="Calibri"/>
                <a:sym typeface="Calibri"/>
              </a:rPr>
              <a:t>What colour was the car?</a:t>
            </a:r>
            <a:endParaRPr/>
          </a:p>
          <a:p>
            <a:pPr indent="-228600" lvl="0" marL="228600" rtl="0" algn="l">
              <a:lnSpc>
                <a:spcPct val="90000"/>
              </a:lnSpc>
              <a:spcBef>
                <a:spcPts val="1000"/>
              </a:spcBef>
              <a:spcAft>
                <a:spcPts val="0"/>
              </a:spcAft>
              <a:buClr>
                <a:schemeClr val="dk1"/>
              </a:buClr>
              <a:buSzPct val="100000"/>
              <a:buChar char="•"/>
            </a:pPr>
            <a:r>
              <a:rPr lang="en-GB" sz="3600">
                <a:latin typeface="Calibri"/>
                <a:ea typeface="Calibri"/>
                <a:cs typeface="Calibri"/>
                <a:sym typeface="Calibri"/>
              </a:rPr>
              <a:t>What time did…</a:t>
            </a:r>
            <a:endParaRPr/>
          </a:p>
          <a:p>
            <a:pPr indent="0" lvl="0" marL="0" rtl="0" algn="l">
              <a:lnSpc>
                <a:spcPct val="90000"/>
              </a:lnSpc>
              <a:spcBef>
                <a:spcPts val="1000"/>
              </a:spcBef>
              <a:spcAft>
                <a:spcPts val="0"/>
              </a:spcAft>
              <a:buClr>
                <a:schemeClr val="dk1"/>
              </a:buClr>
              <a:buSzPct val="100000"/>
              <a:buNone/>
            </a:pPr>
            <a:r>
              <a:t/>
            </a:r>
            <a:endParaRPr sz="3600">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rPr b="1" lang="en-GB" sz="4000" u="sng">
                <a:latin typeface="Calibri"/>
                <a:ea typeface="Calibri"/>
                <a:cs typeface="Calibri"/>
                <a:sym typeface="Calibri"/>
              </a:rPr>
              <a:t>Summary - </a:t>
            </a:r>
            <a:endParaRPr/>
          </a:p>
          <a:p>
            <a:pPr indent="-228600" lvl="0" marL="228600" rtl="0" algn="l">
              <a:lnSpc>
                <a:spcPct val="90000"/>
              </a:lnSpc>
              <a:spcBef>
                <a:spcPts val="1000"/>
              </a:spcBef>
              <a:spcAft>
                <a:spcPts val="0"/>
              </a:spcAft>
              <a:buClr>
                <a:schemeClr val="dk1"/>
              </a:buClr>
              <a:buSzPct val="100000"/>
              <a:buChar char="•"/>
            </a:pPr>
            <a:r>
              <a:rPr lang="en-GB" sz="3600"/>
              <a:t>Summarise main ideas from more than one paragraph</a:t>
            </a:r>
            <a:endParaRPr/>
          </a:p>
          <a:p>
            <a:pPr indent="-228600" lvl="1" marL="685800" rtl="0" algn="l">
              <a:lnSpc>
                <a:spcPct val="90000"/>
              </a:lnSpc>
              <a:spcBef>
                <a:spcPts val="500"/>
              </a:spcBef>
              <a:spcAft>
                <a:spcPts val="0"/>
              </a:spcAft>
              <a:buClr>
                <a:schemeClr val="dk1"/>
              </a:buClr>
              <a:buSzPct val="100000"/>
              <a:buChar char="•"/>
            </a:pPr>
            <a:r>
              <a:rPr lang="en-GB" sz="3600"/>
              <a:t>What is the main point of the first paragraph? </a:t>
            </a:r>
            <a:endParaRPr/>
          </a:p>
          <a:p>
            <a:pPr indent="-228600" lvl="1" marL="685800" rtl="0" algn="l">
              <a:lnSpc>
                <a:spcPct val="90000"/>
              </a:lnSpc>
              <a:spcBef>
                <a:spcPts val="500"/>
              </a:spcBef>
              <a:spcAft>
                <a:spcPts val="0"/>
              </a:spcAft>
              <a:buClr>
                <a:schemeClr val="dk1"/>
              </a:buClr>
              <a:buSzPct val="100000"/>
              <a:buChar char="•"/>
            </a:pPr>
            <a:r>
              <a:rPr lang="en-GB" sz="3600"/>
              <a:t>What heading would be appropriate for this paragraph?  </a:t>
            </a:r>
            <a:endParaRPr sz="3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9"/>
          <p:cNvSpPr txBox="1"/>
          <p:nvPr>
            <p:ph type="title"/>
          </p:nvPr>
        </p:nvSpPr>
        <p:spPr>
          <a:xfrm>
            <a:off x="66675" y="2159396"/>
            <a:ext cx="2266950" cy="25392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GB" sz="4000"/>
              <a:t>Questions you can ask at home…</a:t>
            </a:r>
            <a:endParaRPr/>
          </a:p>
        </p:txBody>
      </p:sp>
      <p:pic>
        <p:nvPicPr>
          <p:cNvPr id="197" name="Google Shape;197;p19"/>
          <p:cNvPicPr preferRelativeResize="0"/>
          <p:nvPr/>
        </p:nvPicPr>
        <p:blipFill rotWithShape="1">
          <a:blip r:embed="rId3">
            <a:alphaModFix/>
          </a:blip>
          <a:srcRect b="0" l="0" r="0" t="0"/>
          <a:stretch/>
        </p:blipFill>
        <p:spPr>
          <a:xfrm>
            <a:off x="2333625" y="266264"/>
            <a:ext cx="9810750" cy="63254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2"/>
          <p:cNvPicPr preferRelativeResize="0"/>
          <p:nvPr/>
        </p:nvPicPr>
        <p:blipFill rotWithShape="1">
          <a:blip r:embed="rId3">
            <a:alphaModFix/>
          </a:blip>
          <a:srcRect b="0" l="0" r="0" t="0"/>
          <a:stretch/>
        </p:blipFill>
        <p:spPr>
          <a:xfrm>
            <a:off x="3832225" y="384175"/>
            <a:ext cx="4527550" cy="2535428"/>
          </a:xfrm>
          <a:prstGeom prst="rect">
            <a:avLst/>
          </a:prstGeom>
          <a:noFill/>
          <a:ln>
            <a:noFill/>
          </a:ln>
        </p:spPr>
      </p:pic>
      <p:sp>
        <p:nvSpPr>
          <p:cNvPr id="91" name="Google Shape;91;p2"/>
          <p:cNvSpPr txBox="1"/>
          <p:nvPr/>
        </p:nvSpPr>
        <p:spPr>
          <a:xfrm>
            <a:off x="314325" y="3162280"/>
            <a:ext cx="11563350"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3600" u="none" cap="none" strike="noStrike">
                <a:solidFill>
                  <a:srgbClr val="000000"/>
                </a:solidFill>
                <a:latin typeface="Catamaran"/>
                <a:ea typeface="Catamaran"/>
                <a:cs typeface="Catamaran"/>
                <a:sym typeface="Catamaran"/>
              </a:rPr>
              <a:t>The survey of 71,400 children and young people by the National Literacy Trust early in 2023 has revealed that </a:t>
            </a:r>
            <a:r>
              <a:rPr b="1" i="0" lang="en-GB" sz="3600" u="none" cap="none" strike="noStrike">
                <a:solidFill>
                  <a:srgbClr val="000000"/>
                </a:solidFill>
                <a:latin typeface="Catamaran"/>
                <a:ea typeface="Catamaran"/>
                <a:cs typeface="Catamaran"/>
                <a:sym typeface="Catamaran"/>
              </a:rPr>
              <a:t>fewer than one in three children (28%) aged eight to 18 read daily for enjoyment</a:t>
            </a:r>
            <a:r>
              <a:rPr b="0" i="0" lang="en-GB" sz="3600" u="none" cap="none" strike="noStrike">
                <a:solidFill>
                  <a:srgbClr val="000000"/>
                </a:solidFill>
                <a:latin typeface="Catamaran"/>
                <a:ea typeface="Catamaran"/>
                <a:cs typeface="Catamaran"/>
                <a:sym typeface="Catamaran"/>
              </a:rPr>
              <a:t>. While this remains the same as for 2022, the figure stood at 38% when the survey began in 2005, marking a 26% fall in those who read daily.</a:t>
            </a:r>
            <a:endParaRPr sz="36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0"/>
          <p:cNvPicPr preferRelativeResize="0"/>
          <p:nvPr/>
        </p:nvPicPr>
        <p:blipFill rotWithShape="1">
          <a:blip r:embed="rId3">
            <a:alphaModFix/>
          </a:blip>
          <a:srcRect b="0" l="0" r="0" t="0"/>
          <a:stretch/>
        </p:blipFill>
        <p:spPr>
          <a:xfrm>
            <a:off x="4986784" y="417825"/>
            <a:ext cx="7119491" cy="6022349"/>
          </a:xfrm>
          <a:prstGeom prst="rect">
            <a:avLst/>
          </a:prstGeom>
          <a:noFill/>
          <a:ln>
            <a:noFill/>
          </a:ln>
        </p:spPr>
      </p:pic>
      <p:sp>
        <p:nvSpPr>
          <p:cNvPr id="203" name="Google Shape;203;p20"/>
          <p:cNvSpPr txBox="1"/>
          <p:nvPr>
            <p:ph idx="1" type="body"/>
          </p:nvPr>
        </p:nvSpPr>
        <p:spPr>
          <a:xfrm>
            <a:off x="205234" y="174709"/>
            <a:ext cx="4748659" cy="650858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en-GB" sz="2600" u="sng"/>
              <a:t>How to encourage independent reading at home</a:t>
            </a:r>
            <a:endParaRPr/>
          </a:p>
          <a:p>
            <a:pPr indent="-228600" lvl="0" marL="228600" rtl="0" algn="l">
              <a:lnSpc>
                <a:spcPct val="90000"/>
              </a:lnSpc>
              <a:spcBef>
                <a:spcPts val="1000"/>
              </a:spcBef>
              <a:spcAft>
                <a:spcPts val="0"/>
              </a:spcAft>
              <a:buClr>
                <a:schemeClr val="dk1"/>
              </a:buClr>
              <a:buSzPct val="100000"/>
              <a:buChar char="•"/>
            </a:pPr>
            <a:r>
              <a:rPr lang="en-GB" sz="2600"/>
              <a:t>Having books that the child owns</a:t>
            </a:r>
            <a:endParaRPr/>
          </a:p>
          <a:p>
            <a:pPr indent="-228600" lvl="0" marL="228600" rtl="0" algn="l">
              <a:lnSpc>
                <a:spcPct val="90000"/>
              </a:lnSpc>
              <a:spcBef>
                <a:spcPts val="1000"/>
              </a:spcBef>
              <a:spcAft>
                <a:spcPts val="0"/>
              </a:spcAft>
              <a:buClr>
                <a:schemeClr val="dk1"/>
              </a:buClr>
              <a:buSzPct val="100000"/>
              <a:buChar char="•"/>
            </a:pPr>
            <a:r>
              <a:rPr lang="en-GB" sz="2600"/>
              <a:t>Using the library to help build variety</a:t>
            </a:r>
            <a:endParaRPr/>
          </a:p>
          <a:p>
            <a:pPr indent="-228600" lvl="0" marL="228600" rtl="0" algn="l">
              <a:lnSpc>
                <a:spcPct val="90000"/>
              </a:lnSpc>
              <a:spcBef>
                <a:spcPts val="1000"/>
              </a:spcBef>
              <a:spcAft>
                <a:spcPts val="0"/>
              </a:spcAft>
              <a:buClr>
                <a:schemeClr val="dk1"/>
              </a:buClr>
              <a:buSzPct val="100000"/>
              <a:buChar char="•"/>
            </a:pPr>
            <a:r>
              <a:rPr lang="en-GB" sz="2600"/>
              <a:t>Exposing children to texts beyond novel. E.g. comics, magazines, non-fiction books</a:t>
            </a:r>
            <a:endParaRPr/>
          </a:p>
          <a:p>
            <a:pPr indent="-228600" lvl="0" marL="228600" rtl="0" algn="l">
              <a:lnSpc>
                <a:spcPct val="90000"/>
              </a:lnSpc>
              <a:spcBef>
                <a:spcPts val="1000"/>
              </a:spcBef>
              <a:spcAft>
                <a:spcPts val="0"/>
              </a:spcAft>
              <a:buClr>
                <a:schemeClr val="dk1"/>
              </a:buClr>
              <a:buSzPct val="100000"/>
              <a:buChar char="•"/>
            </a:pPr>
            <a:r>
              <a:rPr lang="en-GB" sz="2600"/>
              <a:t>Taking control of screens – reading first and then screentime</a:t>
            </a:r>
            <a:endParaRPr/>
          </a:p>
          <a:p>
            <a:pPr indent="-228600" lvl="0" marL="228600" rtl="0" algn="l">
              <a:lnSpc>
                <a:spcPct val="90000"/>
              </a:lnSpc>
              <a:spcBef>
                <a:spcPts val="1000"/>
              </a:spcBef>
              <a:spcAft>
                <a:spcPts val="0"/>
              </a:spcAft>
              <a:buClr>
                <a:schemeClr val="dk1"/>
              </a:buClr>
              <a:buSzPct val="100000"/>
              <a:buChar char="•"/>
            </a:pPr>
            <a:r>
              <a:rPr lang="en-GB" sz="2600"/>
              <a:t>Show that you love reading… even if you have to fake it</a:t>
            </a:r>
            <a:endParaRPr/>
          </a:p>
          <a:p>
            <a:pPr indent="-228600" lvl="0" marL="228600" rtl="0" algn="l">
              <a:lnSpc>
                <a:spcPct val="90000"/>
              </a:lnSpc>
              <a:spcBef>
                <a:spcPts val="1000"/>
              </a:spcBef>
              <a:spcAft>
                <a:spcPts val="0"/>
              </a:spcAft>
              <a:buClr>
                <a:schemeClr val="dk1"/>
              </a:buClr>
              <a:buSzPct val="100000"/>
              <a:buChar char="•"/>
            </a:pPr>
            <a:r>
              <a:rPr lang="en-GB" sz="2600"/>
              <a:t>Give children books that matter to them (BAME authors and characters, texts that excite them</a:t>
            </a:r>
            <a:endParaRPr/>
          </a:p>
          <a:p>
            <a:pPr indent="-228600" lvl="0" marL="228600" rtl="0" algn="l">
              <a:lnSpc>
                <a:spcPct val="90000"/>
              </a:lnSpc>
              <a:spcBef>
                <a:spcPts val="1000"/>
              </a:spcBef>
              <a:spcAft>
                <a:spcPts val="0"/>
              </a:spcAft>
              <a:buClr>
                <a:schemeClr val="dk1"/>
              </a:buClr>
              <a:buSzPct val="100000"/>
              <a:buChar char="•"/>
            </a:pPr>
            <a:r>
              <a:rPr lang="en-GB" sz="2600"/>
              <a:t>Reward reading through extrinsic and intrinsic motivators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609600" y="339725"/>
            <a:ext cx="10972800" cy="8794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u="sng"/>
              <a:t>Why is there a decline in reading for pleasure?</a:t>
            </a:r>
            <a:endParaRPr/>
          </a:p>
        </p:txBody>
      </p:sp>
      <p:sp>
        <p:nvSpPr>
          <p:cNvPr id="97" name="Google Shape;97;p3"/>
          <p:cNvSpPr txBox="1"/>
          <p:nvPr>
            <p:ph idx="1" type="body"/>
          </p:nvPr>
        </p:nvSpPr>
        <p:spPr>
          <a:xfrm>
            <a:off x="476250" y="1349375"/>
            <a:ext cx="11239500" cy="5168900"/>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sz="3200"/>
              <a:t>Games and online distractions</a:t>
            </a:r>
            <a:endParaRPr/>
          </a:p>
          <a:p>
            <a:pPr indent="-228600" lvl="0" marL="228600" rtl="0" algn="l">
              <a:lnSpc>
                <a:spcPct val="90000"/>
              </a:lnSpc>
              <a:spcBef>
                <a:spcPts val="1000"/>
              </a:spcBef>
              <a:spcAft>
                <a:spcPts val="0"/>
              </a:spcAft>
              <a:buClr>
                <a:schemeClr val="dk1"/>
              </a:buClr>
              <a:buSzPct val="100000"/>
              <a:buChar char="•"/>
            </a:pPr>
            <a:r>
              <a:rPr lang="en-GB" sz="3200"/>
              <a:t>Rise in social media</a:t>
            </a:r>
            <a:endParaRPr/>
          </a:p>
          <a:p>
            <a:pPr indent="-228600" lvl="0" marL="228600" rtl="0" algn="l">
              <a:lnSpc>
                <a:spcPct val="90000"/>
              </a:lnSpc>
              <a:spcBef>
                <a:spcPts val="1000"/>
              </a:spcBef>
              <a:spcAft>
                <a:spcPts val="0"/>
              </a:spcAft>
              <a:buClr>
                <a:schemeClr val="dk1"/>
              </a:buClr>
              <a:buSzPct val="100000"/>
              <a:buChar char="•"/>
            </a:pPr>
            <a:r>
              <a:rPr lang="en-GB" sz="3200"/>
              <a:t>Find books boring</a:t>
            </a:r>
            <a:endParaRPr/>
          </a:p>
          <a:p>
            <a:pPr indent="-228600" lvl="0" marL="228600" rtl="0" algn="l">
              <a:lnSpc>
                <a:spcPct val="90000"/>
              </a:lnSpc>
              <a:spcBef>
                <a:spcPts val="1000"/>
              </a:spcBef>
              <a:spcAft>
                <a:spcPts val="0"/>
              </a:spcAft>
              <a:buClr>
                <a:schemeClr val="dk1"/>
              </a:buClr>
              <a:buSzPct val="100000"/>
              <a:buChar char="•"/>
            </a:pPr>
            <a:r>
              <a:rPr lang="en-GB" sz="3200"/>
              <a:t>Lack of time</a:t>
            </a:r>
            <a:endParaRPr/>
          </a:p>
          <a:p>
            <a:pPr indent="-228600" lvl="0" marL="228600" rtl="0" algn="l">
              <a:lnSpc>
                <a:spcPct val="90000"/>
              </a:lnSpc>
              <a:spcBef>
                <a:spcPts val="1000"/>
              </a:spcBef>
              <a:spcAft>
                <a:spcPts val="0"/>
              </a:spcAft>
              <a:buClr>
                <a:schemeClr val="dk1"/>
              </a:buClr>
              <a:buSzPct val="100000"/>
              <a:buChar char="•"/>
            </a:pPr>
            <a:r>
              <a:rPr lang="en-GB" sz="3200"/>
              <a:t>Not being read to from an early age by adults (at home and school)</a:t>
            </a:r>
            <a:endParaRPr/>
          </a:p>
          <a:p>
            <a:pPr indent="-228600" lvl="0" marL="228600" rtl="0" algn="l">
              <a:lnSpc>
                <a:spcPct val="90000"/>
              </a:lnSpc>
              <a:spcBef>
                <a:spcPts val="1000"/>
              </a:spcBef>
              <a:spcAft>
                <a:spcPts val="0"/>
              </a:spcAft>
              <a:buClr>
                <a:schemeClr val="dk1"/>
              </a:buClr>
              <a:buSzPct val="100000"/>
              <a:buChar char="•"/>
            </a:pPr>
            <a:r>
              <a:rPr lang="en-GB" sz="3200"/>
              <a:t>Seeing reading as a process for learning rather a pleasure activity</a:t>
            </a:r>
            <a:endParaRPr/>
          </a:p>
          <a:p>
            <a:pPr indent="-228600" lvl="1" marL="685800" rtl="0" algn="l">
              <a:lnSpc>
                <a:spcPct val="90000"/>
              </a:lnSpc>
              <a:spcBef>
                <a:spcPts val="500"/>
              </a:spcBef>
              <a:spcAft>
                <a:spcPts val="0"/>
              </a:spcAft>
              <a:buClr>
                <a:srgbClr val="000000"/>
              </a:buClr>
              <a:buSzPct val="100000"/>
              <a:buChar char="•"/>
            </a:pPr>
            <a:r>
              <a:rPr b="1" i="0" lang="en-GB" sz="2800">
                <a:solidFill>
                  <a:srgbClr val="000000"/>
                </a:solidFill>
                <a:latin typeface="Catamaran"/>
                <a:ea typeface="Catamaran"/>
                <a:cs typeface="Catamaran"/>
                <a:sym typeface="Catamaran"/>
              </a:rPr>
              <a:t>‘Reading for pleasure' is being confused with 'literacy'</a:t>
            </a:r>
            <a:r>
              <a:rPr b="0" i="0" lang="en-GB" sz="2800">
                <a:solidFill>
                  <a:srgbClr val="000000"/>
                </a:solidFill>
                <a:latin typeface="Catamaran"/>
                <a:ea typeface="Catamaran"/>
                <a:cs typeface="Catamaran"/>
                <a:sym typeface="Catamaran"/>
              </a:rPr>
              <a:t> by many parents at home who commonly don't realise that the more it's pushed as a school subject, the less likely a child is to choose to do it. In the school environment, the national curriculum focuses on reading skills above reading pleasure. However, when pleasure drives reading, children achieve more.</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4"/>
          <p:cNvPicPr preferRelativeResize="0"/>
          <p:nvPr/>
        </p:nvPicPr>
        <p:blipFill rotWithShape="1">
          <a:blip r:embed="rId3">
            <a:alphaModFix/>
          </a:blip>
          <a:srcRect b="0" l="0" r="0" t="0"/>
          <a:stretch/>
        </p:blipFill>
        <p:spPr>
          <a:xfrm>
            <a:off x="7157889" y="79251"/>
            <a:ext cx="5034111" cy="6699498"/>
          </a:xfrm>
          <a:prstGeom prst="rect">
            <a:avLst/>
          </a:prstGeom>
          <a:noFill/>
          <a:ln>
            <a:noFill/>
          </a:ln>
        </p:spPr>
      </p:pic>
      <p:pic>
        <p:nvPicPr>
          <p:cNvPr descr="Why Read 20 Minutes a Day? | Halls Elementary School" id="103" name="Google Shape;103;p4"/>
          <p:cNvPicPr preferRelativeResize="0"/>
          <p:nvPr/>
        </p:nvPicPr>
        <p:blipFill rotWithShape="1">
          <a:blip r:embed="rId4">
            <a:alphaModFix/>
          </a:blip>
          <a:srcRect b="11522" l="0" r="0" t="0"/>
          <a:stretch/>
        </p:blipFill>
        <p:spPr>
          <a:xfrm>
            <a:off x="-1" y="1663671"/>
            <a:ext cx="7201443" cy="4864130"/>
          </a:xfrm>
          <a:prstGeom prst="rect">
            <a:avLst/>
          </a:prstGeom>
          <a:noFill/>
          <a:ln>
            <a:noFill/>
          </a:ln>
        </p:spPr>
      </p:pic>
      <p:sp>
        <p:nvSpPr>
          <p:cNvPr id="104" name="Google Shape;104;p4"/>
          <p:cNvSpPr txBox="1"/>
          <p:nvPr/>
        </p:nvSpPr>
        <p:spPr>
          <a:xfrm>
            <a:off x="1083665" y="141226"/>
            <a:ext cx="5034112" cy="1331944"/>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Calibri"/>
              <a:buNone/>
            </a:pPr>
            <a:r>
              <a:rPr b="1" lang="en-GB" sz="4400" u="sng">
                <a:solidFill>
                  <a:schemeClr val="dk1"/>
                </a:solidFill>
                <a:latin typeface="Calibri"/>
                <a:ea typeface="Calibri"/>
                <a:cs typeface="Calibri"/>
                <a:sym typeface="Calibri"/>
              </a:rPr>
              <a:t>Why is reading for pleasure vital?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5"/>
          <p:cNvPicPr preferRelativeResize="0"/>
          <p:nvPr/>
        </p:nvPicPr>
        <p:blipFill rotWithShape="1">
          <a:blip r:embed="rId3">
            <a:alphaModFix/>
          </a:blip>
          <a:srcRect b="0" l="0" r="0" t="0"/>
          <a:stretch/>
        </p:blipFill>
        <p:spPr>
          <a:xfrm>
            <a:off x="228600" y="208045"/>
            <a:ext cx="5626100" cy="6441909"/>
          </a:xfrm>
          <a:prstGeom prst="rect">
            <a:avLst/>
          </a:prstGeom>
          <a:noFill/>
          <a:ln>
            <a:noFill/>
          </a:ln>
        </p:spPr>
      </p:pic>
      <p:pic>
        <p:nvPicPr>
          <p:cNvPr id="110" name="Google Shape;110;p5"/>
          <p:cNvPicPr preferRelativeResize="0"/>
          <p:nvPr/>
        </p:nvPicPr>
        <p:blipFill rotWithShape="1">
          <a:blip r:embed="rId4">
            <a:alphaModFix/>
          </a:blip>
          <a:srcRect b="45740" l="0" r="0" t="0"/>
          <a:stretch/>
        </p:blipFill>
        <p:spPr>
          <a:xfrm>
            <a:off x="6096000" y="1402537"/>
            <a:ext cx="5765800" cy="40529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6"/>
          <p:cNvSpPr/>
          <p:nvPr/>
        </p:nvSpPr>
        <p:spPr>
          <a:xfrm>
            <a:off x="399992" y="1244600"/>
            <a:ext cx="11392018" cy="5367771"/>
          </a:xfrm>
          <a:custGeom>
            <a:rect b="b" l="l" r="r" t="t"/>
            <a:pathLst>
              <a:path extrusionOk="0" h="2711170" w="5780394">
                <a:moveTo>
                  <a:pt x="5655933" y="2711169"/>
                </a:moveTo>
                <a:lnTo>
                  <a:pt x="124460" y="2711169"/>
                </a:lnTo>
                <a:cubicBezTo>
                  <a:pt x="55880" y="2711169"/>
                  <a:pt x="0" y="2655289"/>
                  <a:pt x="0" y="2586709"/>
                </a:cubicBezTo>
                <a:lnTo>
                  <a:pt x="0" y="124460"/>
                </a:lnTo>
                <a:cubicBezTo>
                  <a:pt x="0" y="55880"/>
                  <a:pt x="55880" y="0"/>
                  <a:pt x="124460" y="0"/>
                </a:cubicBezTo>
                <a:lnTo>
                  <a:pt x="5655933" y="0"/>
                </a:lnTo>
                <a:cubicBezTo>
                  <a:pt x="5724513" y="0"/>
                  <a:pt x="5780394" y="55880"/>
                  <a:pt x="5780394" y="124460"/>
                </a:cubicBezTo>
                <a:lnTo>
                  <a:pt x="5780394" y="2586710"/>
                </a:lnTo>
                <a:cubicBezTo>
                  <a:pt x="5780394" y="2655289"/>
                  <a:pt x="5724513" y="2711170"/>
                  <a:pt x="5655933" y="2711170"/>
                </a:cubicBezTo>
                <a:close/>
              </a:path>
            </a:pathLst>
          </a:custGeom>
          <a:solidFill>
            <a:srgbClr val="FCF5E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graphicFrame>
        <p:nvGraphicFramePr>
          <p:cNvPr id="116" name="Google Shape;116;p6"/>
          <p:cNvGraphicFramePr/>
          <p:nvPr/>
        </p:nvGraphicFramePr>
        <p:xfrm>
          <a:off x="773696" y="1302990"/>
          <a:ext cx="3000000" cy="3000000"/>
        </p:xfrm>
        <a:graphic>
          <a:graphicData uri="http://schemas.openxmlformats.org/drawingml/2006/table">
            <a:tbl>
              <a:tblPr>
                <a:noFill/>
                <a:tableStyleId>{B0ED2C95-0B06-4F7E-A4DE-577639247F7B}</a:tableStyleId>
              </a:tblPr>
              <a:tblGrid>
                <a:gridCol w="3568700"/>
                <a:gridCol w="2552700"/>
                <a:gridCol w="2476500"/>
                <a:gridCol w="2046700"/>
              </a:tblGrid>
              <a:tr h="952775">
                <a:tc>
                  <a:txBody>
                    <a:bodyPr/>
                    <a:lstStyle/>
                    <a:p>
                      <a:pPr indent="0" lvl="0" marL="0" marR="0" rtl="0" algn="l">
                        <a:lnSpc>
                          <a:spcPct val="206882"/>
                        </a:lnSpc>
                        <a:spcBef>
                          <a:spcPts val="0"/>
                        </a:spcBef>
                        <a:spcAft>
                          <a:spcPts val="0"/>
                        </a:spcAft>
                        <a:buNone/>
                      </a:pPr>
                      <a:r>
                        <a:rPr b="1" lang="en-GB" sz="1700" u="none" cap="none" strike="noStrike">
                          <a:solidFill>
                            <a:srgbClr val="82C89F"/>
                          </a:solidFill>
                          <a:latin typeface="Montserrat"/>
                          <a:ea typeface="Montserrat"/>
                          <a:cs typeface="Montserrat"/>
                          <a:sym typeface="Montserrat"/>
                        </a:rPr>
                        <a:t>Amount of reading</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c>
                  <a:txBody>
                    <a:bodyPr/>
                    <a:lstStyle/>
                    <a:p>
                      <a:pPr indent="0" lvl="0" marL="0" marR="0" rtl="0" algn="l">
                        <a:lnSpc>
                          <a:spcPct val="213000"/>
                        </a:lnSpc>
                        <a:spcBef>
                          <a:spcPts val="0"/>
                        </a:spcBef>
                        <a:spcAft>
                          <a:spcPts val="0"/>
                        </a:spcAft>
                        <a:buNone/>
                      </a:pPr>
                      <a:r>
                        <a:rPr b="1" lang="en-GB" sz="2900" u="none" cap="none" strike="noStrike">
                          <a:solidFill>
                            <a:srgbClr val="82C89F"/>
                          </a:solidFill>
                          <a:latin typeface="Montserrat"/>
                          <a:ea typeface="Montserrat"/>
                          <a:cs typeface="Montserrat"/>
                          <a:sym typeface="Montserrat"/>
                        </a:rPr>
                        <a:t>20 mins</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c>
                  <a:txBody>
                    <a:bodyPr/>
                    <a:lstStyle/>
                    <a:p>
                      <a:pPr indent="0" lvl="0" marL="0" marR="0" rtl="0" algn="l">
                        <a:lnSpc>
                          <a:spcPct val="213000"/>
                        </a:lnSpc>
                        <a:spcBef>
                          <a:spcPts val="0"/>
                        </a:spcBef>
                        <a:spcAft>
                          <a:spcPts val="0"/>
                        </a:spcAft>
                        <a:buNone/>
                      </a:pPr>
                      <a:r>
                        <a:rPr b="1" lang="en-GB" sz="2900" u="none" cap="none" strike="noStrike">
                          <a:solidFill>
                            <a:srgbClr val="82C89F"/>
                          </a:solidFill>
                          <a:latin typeface="Montserrat"/>
                          <a:ea typeface="Montserrat"/>
                          <a:cs typeface="Montserrat"/>
                          <a:sym typeface="Montserrat"/>
                        </a:rPr>
                        <a:t>5 mins</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c>
                  <a:txBody>
                    <a:bodyPr/>
                    <a:lstStyle/>
                    <a:p>
                      <a:pPr indent="0" lvl="0" marL="0" marR="0" rtl="0" algn="l">
                        <a:lnSpc>
                          <a:spcPct val="213000"/>
                        </a:lnSpc>
                        <a:spcBef>
                          <a:spcPts val="0"/>
                        </a:spcBef>
                        <a:spcAft>
                          <a:spcPts val="0"/>
                        </a:spcAft>
                        <a:buNone/>
                      </a:pPr>
                      <a:r>
                        <a:rPr b="1" lang="en-GB" sz="2900" u="none" cap="none" strike="noStrike">
                          <a:solidFill>
                            <a:srgbClr val="82C89F"/>
                          </a:solidFill>
                          <a:latin typeface="Montserrat"/>
                          <a:ea typeface="Montserrat"/>
                          <a:cs typeface="Montserrat"/>
                          <a:sym typeface="Montserrat"/>
                        </a:rPr>
                        <a:t>1 min</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r>
              <a:tr h="1225100">
                <a:tc>
                  <a:txBody>
                    <a:bodyPr/>
                    <a:lstStyle/>
                    <a:p>
                      <a:pPr indent="0" lvl="0" marL="0" marR="0" rtl="0" algn="l">
                        <a:lnSpc>
                          <a:spcPct val="206882"/>
                        </a:lnSpc>
                        <a:spcBef>
                          <a:spcPts val="0"/>
                        </a:spcBef>
                        <a:spcAft>
                          <a:spcPts val="0"/>
                        </a:spcAft>
                        <a:buNone/>
                      </a:pPr>
                      <a:r>
                        <a:rPr b="1" lang="en-GB" sz="1700" u="none" cap="none" strike="noStrike">
                          <a:solidFill>
                            <a:srgbClr val="82C89F"/>
                          </a:solidFill>
                          <a:latin typeface="Montserrat"/>
                          <a:ea typeface="Montserrat"/>
                          <a:cs typeface="Montserrat"/>
                          <a:sym typeface="Montserrat"/>
                        </a:rPr>
                        <a:t>Number of minutes per year</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c>
                  <a:txBody>
                    <a:bodyPr/>
                    <a:lstStyle/>
                    <a:p>
                      <a:pPr indent="0" lvl="0" marL="0" marR="0" rtl="0" algn="l">
                        <a:lnSpc>
                          <a:spcPct val="213000"/>
                        </a:lnSpc>
                        <a:spcBef>
                          <a:spcPts val="0"/>
                        </a:spcBef>
                        <a:spcAft>
                          <a:spcPts val="0"/>
                        </a:spcAft>
                        <a:buNone/>
                      </a:pPr>
                      <a:r>
                        <a:rPr lang="en-GB" sz="2900" u="none" cap="none" strike="noStrike">
                          <a:solidFill>
                            <a:srgbClr val="F88A39"/>
                          </a:solidFill>
                          <a:latin typeface="Montserrat"/>
                          <a:ea typeface="Montserrat"/>
                          <a:cs typeface="Montserrat"/>
                          <a:sym typeface="Montserrat"/>
                        </a:rPr>
                        <a:t>3600</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c>
                  <a:txBody>
                    <a:bodyPr/>
                    <a:lstStyle/>
                    <a:p>
                      <a:pPr indent="0" lvl="0" marL="0" marR="0" rtl="0" algn="l">
                        <a:lnSpc>
                          <a:spcPct val="213000"/>
                        </a:lnSpc>
                        <a:spcBef>
                          <a:spcPts val="0"/>
                        </a:spcBef>
                        <a:spcAft>
                          <a:spcPts val="0"/>
                        </a:spcAft>
                        <a:buNone/>
                      </a:pPr>
                      <a:r>
                        <a:rPr lang="en-GB" sz="2900" u="none" cap="none" strike="noStrike">
                          <a:solidFill>
                            <a:srgbClr val="F88A39"/>
                          </a:solidFill>
                          <a:latin typeface="Montserrat"/>
                          <a:ea typeface="Montserrat"/>
                          <a:cs typeface="Montserrat"/>
                          <a:sym typeface="Montserrat"/>
                        </a:rPr>
                        <a:t>900</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c>
                  <a:txBody>
                    <a:bodyPr/>
                    <a:lstStyle/>
                    <a:p>
                      <a:pPr indent="0" lvl="0" marL="0" marR="0" rtl="0" algn="l">
                        <a:lnSpc>
                          <a:spcPct val="213000"/>
                        </a:lnSpc>
                        <a:spcBef>
                          <a:spcPts val="0"/>
                        </a:spcBef>
                        <a:spcAft>
                          <a:spcPts val="0"/>
                        </a:spcAft>
                        <a:buNone/>
                      </a:pPr>
                      <a:r>
                        <a:rPr lang="en-GB" sz="2900" u="none" cap="none" strike="noStrike">
                          <a:solidFill>
                            <a:srgbClr val="F88A39"/>
                          </a:solidFill>
                          <a:latin typeface="Montserrat"/>
                          <a:ea typeface="Montserrat"/>
                          <a:cs typeface="Montserrat"/>
                          <a:sym typeface="Montserrat"/>
                        </a:rPr>
                        <a:t>180</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r>
              <a:tr h="931600">
                <a:tc>
                  <a:txBody>
                    <a:bodyPr/>
                    <a:lstStyle/>
                    <a:p>
                      <a:pPr indent="0" lvl="0" marL="0" marR="0" rtl="0" algn="l">
                        <a:lnSpc>
                          <a:spcPct val="206882"/>
                        </a:lnSpc>
                        <a:spcBef>
                          <a:spcPts val="0"/>
                        </a:spcBef>
                        <a:spcAft>
                          <a:spcPts val="0"/>
                        </a:spcAft>
                        <a:buNone/>
                      </a:pPr>
                      <a:r>
                        <a:rPr b="1" lang="en-GB" sz="1700" u="none" cap="none" strike="noStrike">
                          <a:solidFill>
                            <a:srgbClr val="82C89F"/>
                          </a:solidFill>
                          <a:latin typeface="Montserrat"/>
                          <a:ea typeface="Montserrat"/>
                          <a:cs typeface="Montserrat"/>
                          <a:sym typeface="Montserrat"/>
                        </a:rPr>
                        <a:t>Number of words per year</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c>
                  <a:txBody>
                    <a:bodyPr/>
                    <a:lstStyle/>
                    <a:p>
                      <a:pPr indent="0" lvl="0" marL="0" marR="0" rtl="0" algn="l">
                        <a:lnSpc>
                          <a:spcPct val="213000"/>
                        </a:lnSpc>
                        <a:spcBef>
                          <a:spcPts val="0"/>
                        </a:spcBef>
                        <a:spcAft>
                          <a:spcPts val="0"/>
                        </a:spcAft>
                        <a:buNone/>
                      </a:pPr>
                      <a:r>
                        <a:rPr lang="en-GB" sz="2900" u="none" cap="none" strike="noStrike">
                          <a:solidFill>
                            <a:srgbClr val="F88A39"/>
                          </a:solidFill>
                          <a:latin typeface="Montserrat"/>
                          <a:ea typeface="Montserrat"/>
                          <a:cs typeface="Montserrat"/>
                          <a:sym typeface="Montserrat"/>
                        </a:rPr>
                        <a:t>1.8 Million</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c>
                  <a:txBody>
                    <a:bodyPr/>
                    <a:lstStyle/>
                    <a:p>
                      <a:pPr indent="0" lvl="0" marL="0" marR="0" rtl="0" algn="l">
                        <a:lnSpc>
                          <a:spcPct val="213000"/>
                        </a:lnSpc>
                        <a:spcBef>
                          <a:spcPts val="0"/>
                        </a:spcBef>
                        <a:spcAft>
                          <a:spcPts val="0"/>
                        </a:spcAft>
                        <a:buNone/>
                      </a:pPr>
                      <a:r>
                        <a:rPr lang="en-GB" sz="2900" u="none" cap="none" strike="noStrike">
                          <a:solidFill>
                            <a:srgbClr val="F88A39"/>
                          </a:solidFill>
                          <a:latin typeface="Montserrat"/>
                          <a:ea typeface="Montserrat"/>
                          <a:cs typeface="Montserrat"/>
                          <a:sym typeface="Montserrat"/>
                        </a:rPr>
                        <a:t>282,000</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c>
                  <a:txBody>
                    <a:bodyPr/>
                    <a:lstStyle/>
                    <a:p>
                      <a:pPr indent="0" lvl="0" marL="0" marR="0" rtl="0" algn="l">
                        <a:lnSpc>
                          <a:spcPct val="213000"/>
                        </a:lnSpc>
                        <a:spcBef>
                          <a:spcPts val="0"/>
                        </a:spcBef>
                        <a:spcAft>
                          <a:spcPts val="0"/>
                        </a:spcAft>
                        <a:buNone/>
                      </a:pPr>
                      <a:r>
                        <a:rPr lang="en-GB" sz="2900" u="none" cap="none" strike="noStrike">
                          <a:solidFill>
                            <a:srgbClr val="F88A39"/>
                          </a:solidFill>
                          <a:latin typeface="Montserrat"/>
                          <a:ea typeface="Montserrat"/>
                          <a:cs typeface="Montserrat"/>
                          <a:sym typeface="Montserrat"/>
                        </a:rPr>
                        <a:t>8000</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r>
              <a:tr h="1225100">
                <a:tc>
                  <a:txBody>
                    <a:bodyPr/>
                    <a:lstStyle/>
                    <a:p>
                      <a:pPr indent="0" lvl="0" marL="0" marR="0" rtl="0" algn="l">
                        <a:lnSpc>
                          <a:spcPct val="206882"/>
                        </a:lnSpc>
                        <a:spcBef>
                          <a:spcPts val="0"/>
                        </a:spcBef>
                        <a:spcAft>
                          <a:spcPts val="0"/>
                        </a:spcAft>
                        <a:buNone/>
                      </a:pPr>
                      <a:r>
                        <a:rPr b="1" lang="en-GB" sz="1700" u="none" cap="none" strike="noStrike">
                          <a:solidFill>
                            <a:srgbClr val="82C89F"/>
                          </a:solidFill>
                          <a:latin typeface="Montserrat"/>
                          <a:ea typeface="Montserrat"/>
                          <a:cs typeface="Montserrat"/>
                          <a:sym typeface="Montserrat"/>
                        </a:rPr>
                        <a:t>Hours read by the end of primary school</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c>
                  <a:txBody>
                    <a:bodyPr/>
                    <a:lstStyle/>
                    <a:p>
                      <a:pPr indent="0" lvl="0" marL="0" marR="0" rtl="0" algn="l">
                        <a:lnSpc>
                          <a:spcPct val="213000"/>
                        </a:lnSpc>
                        <a:spcBef>
                          <a:spcPts val="0"/>
                        </a:spcBef>
                        <a:spcAft>
                          <a:spcPts val="0"/>
                        </a:spcAft>
                        <a:buNone/>
                      </a:pPr>
                      <a:r>
                        <a:rPr lang="en-GB" sz="2900" u="none" cap="none" strike="noStrike">
                          <a:solidFill>
                            <a:srgbClr val="F88A39"/>
                          </a:solidFill>
                          <a:latin typeface="Montserrat"/>
                          <a:ea typeface="Montserrat"/>
                          <a:cs typeface="Montserrat"/>
                          <a:sym typeface="Montserrat"/>
                        </a:rPr>
                        <a:t>851</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c>
                  <a:txBody>
                    <a:bodyPr/>
                    <a:lstStyle/>
                    <a:p>
                      <a:pPr indent="0" lvl="0" marL="0" marR="0" rtl="0" algn="l">
                        <a:lnSpc>
                          <a:spcPct val="213000"/>
                        </a:lnSpc>
                        <a:spcBef>
                          <a:spcPts val="0"/>
                        </a:spcBef>
                        <a:spcAft>
                          <a:spcPts val="0"/>
                        </a:spcAft>
                        <a:buNone/>
                      </a:pPr>
                      <a:r>
                        <a:rPr lang="en-GB" sz="2900" u="none" cap="none" strike="noStrike">
                          <a:solidFill>
                            <a:srgbClr val="F88A39"/>
                          </a:solidFill>
                          <a:latin typeface="Montserrat"/>
                          <a:ea typeface="Montserrat"/>
                          <a:cs typeface="Montserrat"/>
                          <a:sym typeface="Montserrat"/>
                        </a:rPr>
                        <a:t>212</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c>
                  <a:txBody>
                    <a:bodyPr/>
                    <a:lstStyle/>
                    <a:p>
                      <a:pPr indent="0" lvl="0" marL="0" marR="0" rtl="0" algn="l">
                        <a:lnSpc>
                          <a:spcPct val="213000"/>
                        </a:lnSpc>
                        <a:spcBef>
                          <a:spcPts val="0"/>
                        </a:spcBef>
                        <a:spcAft>
                          <a:spcPts val="0"/>
                        </a:spcAft>
                        <a:buNone/>
                      </a:pPr>
                      <a:r>
                        <a:rPr lang="en-GB" sz="2900" u="none" cap="none" strike="noStrike">
                          <a:solidFill>
                            <a:srgbClr val="F88A39"/>
                          </a:solidFill>
                          <a:latin typeface="Montserrat"/>
                          <a:ea typeface="Montserrat"/>
                          <a:cs typeface="Montserrat"/>
                          <a:sym typeface="Montserrat"/>
                        </a:rPr>
                        <a:t>42</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r>
              <a:tr h="931600">
                <a:tc>
                  <a:txBody>
                    <a:bodyPr/>
                    <a:lstStyle/>
                    <a:p>
                      <a:pPr indent="0" lvl="0" marL="0" marR="0" rtl="0" algn="l">
                        <a:lnSpc>
                          <a:spcPct val="206882"/>
                        </a:lnSpc>
                        <a:spcBef>
                          <a:spcPts val="0"/>
                        </a:spcBef>
                        <a:spcAft>
                          <a:spcPts val="0"/>
                        </a:spcAft>
                        <a:buNone/>
                      </a:pPr>
                      <a:r>
                        <a:rPr b="1" lang="en-GB" sz="1700" u="none" cap="none" strike="noStrike">
                          <a:solidFill>
                            <a:srgbClr val="82C89F"/>
                          </a:solidFill>
                          <a:latin typeface="Montserrat"/>
                          <a:ea typeface="Montserrat"/>
                          <a:cs typeface="Montserrat"/>
                          <a:sym typeface="Montserrat"/>
                        </a:rPr>
                        <a:t>Performance on tests</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c>
                  <a:txBody>
                    <a:bodyPr/>
                    <a:lstStyle/>
                    <a:p>
                      <a:pPr indent="0" lvl="0" marL="0" marR="0" rtl="0" algn="l">
                        <a:lnSpc>
                          <a:spcPct val="213000"/>
                        </a:lnSpc>
                        <a:spcBef>
                          <a:spcPts val="0"/>
                        </a:spcBef>
                        <a:spcAft>
                          <a:spcPts val="0"/>
                        </a:spcAft>
                        <a:buNone/>
                      </a:pPr>
                      <a:r>
                        <a:rPr lang="en-GB" sz="2900" u="none" cap="none" strike="noStrike">
                          <a:solidFill>
                            <a:srgbClr val="F88A39"/>
                          </a:solidFill>
                          <a:latin typeface="Montserrat"/>
                          <a:ea typeface="Montserrat"/>
                          <a:cs typeface="Montserrat"/>
                          <a:sym typeface="Montserrat"/>
                        </a:rPr>
                        <a:t>90%</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c>
                  <a:txBody>
                    <a:bodyPr/>
                    <a:lstStyle/>
                    <a:p>
                      <a:pPr indent="0" lvl="0" marL="0" marR="0" rtl="0" algn="l">
                        <a:lnSpc>
                          <a:spcPct val="213000"/>
                        </a:lnSpc>
                        <a:spcBef>
                          <a:spcPts val="0"/>
                        </a:spcBef>
                        <a:spcAft>
                          <a:spcPts val="0"/>
                        </a:spcAft>
                        <a:buNone/>
                      </a:pPr>
                      <a:r>
                        <a:rPr lang="en-GB" sz="2900" u="none" cap="none" strike="noStrike">
                          <a:solidFill>
                            <a:srgbClr val="F88A39"/>
                          </a:solidFill>
                          <a:latin typeface="Montserrat"/>
                          <a:ea typeface="Montserrat"/>
                          <a:cs typeface="Montserrat"/>
                          <a:sym typeface="Montserrat"/>
                        </a:rPr>
                        <a:t>50%</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c>
                  <a:txBody>
                    <a:bodyPr/>
                    <a:lstStyle/>
                    <a:p>
                      <a:pPr indent="0" lvl="0" marL="0" marR="0" rtl="0" algn="l">
                        <a:lnSpc>
                          <a:spcPct val="213000"/>
                        </a:lnSpc>
                        <a:spcBef>
                          <a:spcPts val="0"/>
                        </a:spcBef>
                        <a:spcAft>
                          <a:spcPts val="0"/>
                        </a:spcAft>
                        <a:buNone/>
                      </a:pPr>
                      <a:r>
                        <a:rPr lang="en-GB" sz="2900" u="none" cap="none" strike="noStrike">
                          <a:solidFill>
                            <a:srgbClr val="F88A39"/>
                          </a:solidFill>
                          <a:latin typeface="Montserrat"/>
                          <a:ea typeface="Montserrat"/>
                          <a:cs typeface="Montserrat"/>
                          <a:sym typeface="Montserrat"/>
                        </a:rPr>
                        <a:t>10%</a:t>
                      </a:r>
                      <a:endParaRPr sz="700" u="none" cap="none" strike="noStrike"/>
                    </a:p>
                  </a:txBody>
                  <a:tcPr marT="127000" marB="127000" marR="127000" marL="127000" anchor="ctr">
                    <a:lnL cap="flat" cmpd="sng" w="38100">
                      <a:solidFill>
                        <a:srgbClr val="F88A39"/>
                      </a:solidFill>
                      <a:prstDash val="solid"/>
                      <a:round/>
                      <a:headEnd len="sm" w="sm" type="none"/>
                      <a:tailEnd len="sm" w="sm" type="none"/>
                    </a:lnL>
                    <a:lnR cap="flat" cmpd="sng" w="38100">
                      <a:solidFill>
                        <a:srgbClr val="F88A39"/>
                      </a:solidFill>
                      <a:prstDash val="solid"/>
                      <a:round/>
                      <a:headEnd len="sm" w="sm" type="none"/>
                      <a:tailEnd len="sm" w="sm" type="none"/>
                    </a:lnR>
                    <a:lnT cap="flat" cmpd="sng" w="38100">
                      <a:solidFill>
                        <a:srgbClr val="F88A39"/>
                      </a:solidFill>
                      <a:prstDash val="solid"/>
                      <a:round/>
                      <a:headEnd len="sm" w="sm" type="none"/>
                      <a:tailEnd len="sm" w="sm" type="none"/>
                    </a:lnT>
                    <a:lnB cap="flat" cmpd="sng" w="38100">
                      <a:solidFill>
                        <a:srgbClr val="F88A39"/>
                      </a:solidFill>
                      <a:prstDash val="solid"/>
                      <a:round/>
                      <a:headEnd len="sm" w="sm" type="none"/>
                      <a:tailEnd len="sm" w="sm" type="none"/>
                    </a:lnB>
                  </a:tcPr>
                </a:tc>
              </a:tr>
            </a:tbl>
          </a:graphicData>
        </a:graphic>
      </p:graphicFrame>
      <p:sp>
        <p:nvSpPr>
          <p:cNvPr id="117" name="Google Shape;117;p6"/>
          <p:cNvSpPr txBox="1"/>
          <p:nvPr/>
        </p:nvSpPr>
        <p:spPr>
          <a:xfrm>
            <a:off x="685801" y="245629"/>
            <a:ext cx="10820400" cy="666849"/>
          </a:xfrm>
          <a:prstGeom prst="rect">
            <a:avLst/>
          </a:prstGeom>
          <a:noFill/>
          <a:ln>
            <a:noFill/>
          </a:ln>
        </p:spPr>
        <p:txBody>
          <a:bodyPr anchorCtr="0" anchor="t" bIns="0" lIns="0" spcFirstLastPara="1" rIns="0" wrap="square" tIns="0">
            <a:spAutoFit/>
          </a:bodyPr>
          <a:lstStyle/>
          <a:p>
            <a:pPr indent="0" lvl="0" marL="0" marR="0" rtl="0" algn="l">
              <a:lnSpc>
                <a:spcPct val="119981"/>
              </a:lnSpc>
              <a:spcBef>
                <a:spcPts val="0"/>
              </a:spcBef>
              <a:spcAft>
                <a:spcPts val="0"/>
              </a:spcAft>
              <a:buNone/>
            </a:pPr>
            <a:r>
              <a:rPr lang="en-GB" sz="4334">
                <a:solidFill>
                  <a:srgbClr val="52B7DF"/>
                </a:solidFill>
                <a:latin typeface="League Spartan"/>
                <a:ea typeface="League Spartan"/>
                <a:cs typeface="League Spartan"/>
                <a:sym typeface="League Spartan"/>
              </a:rPr>
              <a:t>Impact of reading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type="title"/>
          </p:nvPr>
        </p:nvSpPr>
        <p:spPr>
          <a:xfrm>
            <a:off x="609600" y="192759"/>
            <a:ext cx="10972800" cy="8794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u="sng"/>
              <a:t>Reading from an early age and securing phonics </a:t>
            </a:r>
            <a:endParaRPr/>
          </a:p>
        </p:txBody>
      </p:sp>
      <p:sp>
        <p:nvSpPr>
          <p:cNvPr id="123" name="Google Shape;123;p7"/>
          <p:cNvSpPr txBox="1"/>
          <p:nvPr>
            <p:ph idx="1" type="body"/>
          </p:nvPr>
        </p:nvSpPr>
        <p:spPr>
          <a:xfrm>
            <a:off x="285750" y="1142542"/>
            <a:ext cx="4457700" cy="545239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600"/>
              <a:buChar char="•"/>
            </a:pPr>
            <a:r>
              <a:rPr lang="en-GB" sz="2600"/>
              <a:t>Reading from an early age is important as research shows that if children are not secure and fluent readers by Year 2, it is very difficult to then develop a love of reading going forward. </a:t>
            </a:r>
            <a:endParaRPr/>
          </a:p>
          <a:p>
            <a:pPr indent="-228600" lvl="0" marL="228600" rtl="0" algn="l">
              <a:lnSpc>
                <a:spcPct val="90000"/>
              </a:lnSpc>
              <a:spcBef>
                <a:spcPts val="1000"/>
              </a:spcBef>
              <a:spcAft>
                <a:spcPts val="0"/>
              </a:spcAft>
              <a:buClr>
                <a:schemeClr val="dk1"/>
              </a:buClr>
              <a:buSzPts val="2600"/>
              <a:buChar char="•"/>
            </a:pPr>
            <a:r>
              <a:rPr lang="en-GB" sz="2600"/>
              <a:t>In order to get children fluent in reading, their phonic knowledge must be embedded within EYFS and KS1. </a:t>
            </a:r>
            <a:endParaRPr/>
          </a:p>
          <a:p>
            <a:pPr indent="-228600" lvl="0" marL="228600" rtl="0" algn="l">
              <a:lnSpc>
                <a:spcPct val="90000"/>
              </a:lnSpc>
              <a:spcBef>
                <a:spcPts val="1000"/>
              </a:spcBef>
              <a:spcAft>
                <a:spcPts val="0"/>
              </a:spcAft>
              <a:buClr>
                <a:schemeClr val="dk1"/>
              </a:buClr>
              <a:buSzPts val="2600"/>
              <a:buChar char="•"/>
            </a:pPr>
            <a:r>
              <a:rPr lang="en-GB" sz="2600"/>
              <a:t>Read to children from day zero! </a:t>
            </a:r>
            <a:endParaRPr/>
          </a:p>
        </p:txBody>
      </p:sp>
      <p:pic>
        <p:nvPicPr>
          <p:cNvPr descr="Why is reading important in early years? — I N I C I O" id="124" name="Google Shape;124;p7"/>
          <p:cNvPicPr preferRelativeResize="0"/>
          <p:nvPr/>
        </p:nvPicPr>
        <p:blipFill rotWithShape="1">
          <a:blip r:embed="rId3">
            <a:alphaModFix/>
          </a:blip>
          <a:srcRect b="0" l="0" r="0" t="0"/>
          <a:stretch/>
        </p:blipFill>
        <p:spPr>
          <a:xfrm>
            <a:off x="4914898" y="1117173"/>
            <a:ext cx="6991352" cy="54777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8"/>
          <p:cNvSpPr txBox="1"/>
          <p:nvPr>
            <p:ph type="title"/>
          </p:nvPr>
        </p:nvSpPr>
        <p:spPr>
          <a:xfrm>
            <a:off x="276224" y="234949"/>
            <a:ext cx="5581651" cy="123190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GB" u="sng"/>
              <a:t>What is fluency and why is it important? </a:t>
            </a:r>
            <a:endParaRPr/>
          </a:p>
        </p:txBody>
      </p:sp>
      <p:sp>
        <p:nvSpPr>
          <p:cNvPr id="130" name="Google Shape;130;p8"/>
          <p:cNvSpPr txBox="1"/>
          <p:nvPr>
            <p:ph idx="1" type="body"/>
          </p:nvPr>
        </p:nvSpPr>
        <p:spPr>
          <a:xfrm>
            <a:off x="276224" y="1617663"/>
            <a:ext cx="5695952" cy="500538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263238"/>
              </a:buClr>
              <a:buSzPts val="2800"/>
              <a:buChar char="•"/>
            </a:pPr>
            <a:r>
              <a:rPr b="0" i="0" lang="en-GB">
                <a:solidFill>
                  <a:srgbClr val="263238"/>
                </a:solidFill>
              </a:rPr>
              <a:t>Fluent reading supports reading comprehension. When pupils read fluently, their cognitive resources can be redirected from focusing on decoding and onto comprehending the text. For this reason, fluency is sometimes described as a bridge from word recognition to comprehension.</a:t>
            </a:r>
            <a:endParaRPr/>
          </a:p>
          <a:p>
            <a:pPr indent="-228600" lvl="0" marL="228600" rtl="0" algn="l">
              <a:lnSpc>
                <a:spcPct val="90000"/>
              </a:lnSpc>
              <a:spcBef>
                <a:spcPts val="1000"/>
              </a:spcBef>
              <a:spcAft>
                <a:spcPts val="0"/>
              </a:spcAft>
              <a:buClr>
                <a:srgbClr val="263238"/>
              </a:buClr>
              <a:buSzPts val="2800"/>
              <a:buChar char="•"/>
            </a:pPr>
            <a:r>
              <a:rPr lang="en-GB">
                <a:solidFill>
                  <a:srgbClr val="263238"/>
                </a:solidFill>
              </a:rPr>
              <a:t>Basically, if the brain’s processing power isn’t being used up by working out how to read a word, it can concentrate on understanding and enjoying the text. </a:t>
            </a:r>
            <a:endParaRPr/>
          </a:p>
        </p:txBody>
      </p:sp>
      <p:pic>
        <p:nvPicPr>
          <p:cNvPr descr="Fluency with Text | National Center on Improving Literacy" id="131" name="Google Shape;131;p8"/>
          <p:cNvPicPr preferRelativeResize="0"/>
          <p:nvPr/>
        </p:nvPicPr>
        <p:blipFill rotWithShape="1">
          <a:blip r:embed="rId3">
            <a:alphaModFix/>
          </a:blip>
          <a:srcRect b="14444" l="0" r="0" t="0"/>
          <a:stretch/>
        </p:blipFill>
        <p:spPr>
          <a:xfrm>
            <a:off x="6096000" y="495300"/>
            <a:ext cx="5984875" cy="586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9"/>
          <p:cNvSpPr txBox="1"/>
          <p:nvPr>
            <p:ph type="title"/>
          </p:nvPr>
        </p:nvSpPr>
        <p:spPr>
          <a:xfrm>
            <a:off x="838200" y="358774"/>
            <a:ext cx="10515600" cy="64452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GB" u="sng"/>
              <a:t>What is fluency and why is it important? </a:t>
            </a:r>
            <a:endParaRPr/>
          </a:p>
        </p:txBody>
      </p:sp>
      <p:sp>
        <p:nvSpPr>
          <p:cNvPr id="137" name="Google Shape;137;p9"/>
          <p:cNvSpPr txBox="1"/>
          <p:nvPr>
            <p:ph idx="1" type="body"/>
          </p:nvPr>
        </p:nvSpPr>
        <p:spPr>
          <a:xfrm>
            <a:off x="838200" y="1314450"/>
            <a:ext cx="5105401" cy="50053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For a child to be fluent, phonic knowledge is important. </a:t>
            </a:r>
            <a:endParaRPr/>
          </a:p>
          <a:p>
            <a:pPr indent="-228600" lvl="0" marL="228600" rtl="0" algn="l">
              <a:lnSpc>
                <a:spcPct val="90000"/>
              </a:lnSpc>
              <a:spcBef>
                <a:spcPts val="1000"/>
              </a:spcBef>
              <a:spcAft>
                <a:spcPts val="0"/>
              </a:spcAft>
              <a:buClr>
                <a:schemeClr val="dk1"/>
              </a:buClr>
              <a:buSzPts val="2800"/>
              <a:buChar char="•"/>
            </a:pPr>
            <a:r>
              <a:rPr lang="en-GB"/>
              <a:t>When a child is fluent, we can focus on understanding and comprehension. </a:t>
            </a:r>
            <a:endParaRPr/>
          </a:p>
          <a:p>
            <a:pPr indent="-228600" lvl="0" marL="228600" rtl="0" algn="l">
              <a:lnSpc>
                <a:spcPct val="90000"/>
              </a:lnSpc>
              <a:spcBef>
                <a:spcPts val="1000"/>
              </a:spcBef>
              <a:spcAft>
                <a:spcPts val="0"/>
              </a:spcAft>
              <a:buClr>
                <a:schemeClr val="dk1"/>
              </a:buClr>
              <a:buSzPts val="2800"/>
              <a:buChar char="•"/>
            </a:pPr>
            <a:r>
              <a:rPr lang="en-GB"/>
              <a:t>When comprehension is secure, the child will enjoy what they read.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Secure phonics and fluency all reduce cognitive load. </a:t>
            </a:r>
            <a:endParaRPr/>
          </a:p>
        </p:txBody>
      </p:sp>
      <p:pic>
        <p:nvPicPr>
          <p:cNvPr descr="How does Cognitive Load Theory Relate to the Teaching of Reading? – Little  Miss DHT thinks about…" id="138" name="Google Shape;138;p9"/>
          <p:cNvPicPr preferRelativeResize="0"/>
          <p:nvPr/>
        </p:nvPicPr>
        <p:blipFill rotWithShape="1">
          <a:blip r:embed="rId3">
            <a:alphaModFix/>
          </a:blip>
          <a:srcRect b="27762" l="3760" r="2507" t="0"/>
          <a:stretch/>
        </p:blipFill>
        <p:spPr>
          <a:xfrm>
            <a:off x="6096000" y="2204290"/>
            <a:ext cx="5695950" cy="322570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2024-01-30T08:04:51Z</dcterms:created>
  <dc:creator>Shahbaz Ali</dc:creator>
</cp:coreProperties>
</file>